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76" r:id="rId5"/>
    <p:sldId id="277" r:id="rId6"/>
    <p:sldId id="278" r:id="rId7"/>
    <p:sldId id="279" r:id="rId8"/>
    <p:sldId id="259" r:id="rId9"/>
    <p:sldId id="262" r:id="rId10"/>
    <p:sldId id="263" r:id="rId11"/>
    <p:sldId id="264" r:id="rId12"/>
    <p:sldId id="265" r:id="rId13"/>
    <p:sldId id="266" r:id="rId14"/>
    <p:sldId id="274" r:id="rId15"/>
    <p:sldId id="275" r:id="rId16"/>
    <p:sldId id="260" r:id="rId17"/>
    <p:sldId id="261" r:id="rId18"/>
    <p:sldId id="271" r:id="rId19"/>
    <p:sldId id="280" r:id="rId2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F9A"/>
    <a:srgbClr val="2D8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73" d="100"/>
          <a:sy n="73" d="100"/>
        </p:scale>
        <p:origin x="400" y="3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C3F94-E0D9-4F2F-BC2C-ABC3AA603814}"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pt-PT"/>
        </a:p>
      </dgm:t>
    </dgm:pt>
    <dgm:pt modelId="{0EB73C4E-8EAC-4CEB-AF3D-8A85725D5393}">
      <dgm:prSet phldrT="[Text]" custT="1"/>
      <dgm:spPr>
        <a:solidFill>
          <a:schemeClr val="bg1"/>
        </a:solidFill>
        <a:ln>
          <a:solidFill>
            <a:schemeClr val="accent1"/>
          </a:solidFill>
        </a:ln>
      </dgm:spPr>
      <dgm:t>
        <a:bodyPr/>
        <a:lstStyle/>
        <a:p>
          <a:r>
            <a:rPr lang="en-GB" sz="2000" dirty="0">
              <a:solidFill>
                <a:srgbClr val="005696"/>
              </a:solidFill>
            </a:rPr>
            <a:t>Rainfall Estimation / Forecasting</a:t>
          </a:r>
          <a:endParaRPr lang="pt-PT" sz="2000" dirty="0">
            <a:solidFill>
              <a:srgbClr val="005696"/>
            </a:solidFill>
          </a:endParaRPr>
        </a:p>
      </dgm:t>
    </dgm:pt>
    <dgm:pt modelId="{87C2BFBB-E33D-418B-B13B-713873FAABDC}" type="parTrans" cxnId="{6EB45E55-C2AC-4481-BA71-BCF4F1E9B9A4}">
      <dgm:prSet/>
      <dgm:spPr/>
      <dgm:t>
        <a:bodyPr/>
        <a:lstStyle/>
        <a:p>
          <a:endParaRPr lang="pt-PT" sz="2000"/>
        </a:p>
      </dgm:t>
    </dgm:pt>
    <dgm:pt modelId="{1D5EFA21-2D6E-4C0A-9405-FC20DD82188F}" type="sibTrans" cxnId="{6EB45E55-C2AC-4481-BA71-BCF4F1E9B9A4}">
      <dgm:prSet custT="1"/>
      <dgm:spPr/>
      <dgm:t>
        <a:bodyPr/>
        <a:lstStyle/>
        <a:p>
          <a:endParaRPr lang="pt-PT" sz="2000"/>
        </a:p>
      </dgm:t>
    </dgm:pt>
    <dgm:pt modelId="{3213AA49-EAB3-4171-B6B5-664484D3BC37}">
      <dgm:prSet custT="1"/>
      <dgm:spPr/>
      <dgm:t>
        <a:bodyPr/>
        <a:lstStyle/>
        <a:p>
          <a:r>
            <a:rPr lang="en-GB" sz="2000" dirty="0"/>
            <a:t>Management </a:t>
          </a:r>
          <a:r>
            <a:rPr lang="en-GB" sz="1600" dirty="0"/>
            <a:t>(urban planning, emergency)</a:t>
          </a:r>
          <a:endParaRPr lang="pt-PT" sz="2000" dirty="0"/>
        </a:p>
      </dgm:t>
    </dgm:pt>
    <dgm:pt modelId="{116C9439-F535-4129-8F04-BFD8AF7C5009}" type="parTrans" cxnId="{83CBDC0D-921F-4243-9152-5EF0F722116F}">
      <dgm:prSet/>
      <dgm:spPr/>
      <dgm:t>
        <a:bodyPr/>
        <a:lstStyle/>
        <a:p>
          <a:endParaRPr lang="pt-PT" sz="2000"/>
        </a:p>
      </dgm:t>
    </dgm:pt>
    <dgm:pt modelId="{21A4446C-1C68-4A7F-A4C8-8ABD8F22C4E9}" type="sibTrans" cxnId="{83CBDC0D-921F-4243-9152-5EF0F722116F}">
      <dgm:prSet/>
      <dgm:spPr/>
      <dgm:t>
        <a:bodyPr/>
        <a:lstStyle/>
        <a:p>
          <a:endParaRPr lang="pt-PT" sz="2000"/>
        </a:p>
      </dgm:t>
    </dgm:pt>
    <dgm:pt modelId="{D408A8B7-5784-4263-BDAF-E70AB579DC01}">
      <dgm:prSet phldrT="[Text]" custT="1"/>
      <dgm:spPr>
        <a:solidFill>
          <a:schemeClr val="bg1"/>
        </a:solidFill>
        <a:ln>
          <a:solidFill>
            <a:schemeClr val="accent1"/>
          </a:solidFill>
        </a:ln>
      </dgm:spPr>
      <dgm:t>
        <a:bodyPr/>
        <a:lstStyle/>
        <a:p>
          <a:r>
            <a:rPr lang="en-GB" sz="2000" b="0" dirty="0">
              <a:solidFill>
                <a:srgbClr val="005696"/>
              </a:solidFill>
            </a:rPr>
            <a:t>Flood Modelling / Forecasting</a:t>
          </a:r>
          <a:endParaRPr lang="pt-PT" sz="2000" b="0" dirty="0">
            <a:solidFill>
              <a:srgbClr val="005696"/>
            </a:solidFill>
          </a:endParaRPr>
        </a:p>
      </dgm:t>
    </dgm:pt>
    <dgm:pt modelId="{969B0314-43DC-435C-8EF7-7BD63F90A030}" type="sibTrans" cxnId="{78176C6C-1B68-44B2-A136-9314AB399EA6}">
      <dgm:prSet custT="1"/>
      <dgm:spPr/>
      <dgm:t>
        <a:bodyPr/>
        <a:lstStyle/>
        <a:p>
          <a:endParaRPr lang="pt-PT" sz="2000"/>
        </a:p>
      </dgm:t>
    </dgm:pt>
    <dgm:pt modelId="{4F9EBB5D-46C5-4E27-BDFB-BD6350F207E5}" type="parTrans" cxnId="{78176C6C-1B68-44B2-A136-9314AB399EA6}">
      <dgm:prSet/>
      <dgm:spPr/>
      <dgm:t>
        <a:bodyPr/>
        <a:lstStyle/>
        <a:p>
          <a:endParaRPr lang="pt-PT" sz="2000"/>
        </a:p>
      </dgm:t>
    </dgm:pt>
    <dgm:pt modelId="{C2DCE27D-C34D-4F38-A693-6F77C7A321BA}" type="pres">
      <dgm:prSet presAssocID="{789C3F94-E0D9-4F2F-BC2C-ABC3AA603814}" presName="CompostProcess" presStyleCnt="0">
        <dgm:presLayoutVars>
          <dgm:dir/>
          <dgm:resizeHandles val="exact"/>
        </dgm:presLayoutVars>
      </dgm:prSet>
      <dgm:spPr/>
    </dgm:pt>
    <dgm:pt modelId="{2B972C55-F3F1-4EF9-86CC-001D027C8A77}" type="pres">
      <dgm:prSet presAssocID="{789C3F94-E0D9-4F2F-BC2C-ABC3AA603814}" presName="arrow" presStyleLbl="bgShp" presStyleIdx="0" presStyleCnt="1" custScaleX="117647" custLinFactNeighborY="517"/>
      <dgm:spPr/>
    </dgm:pt>
    <dgm:pt modelId="{DB9B486C-0AE1-4783-8995-C5D5E91A752C}" type="pres">
      <dgm:prSet presAssocID="{789C3F94-E0D9-4F2F-BC2C-ABC3AA603814}" presName="linearProcess" presStyleCnt="0"/>
      <dgm:spPr/>
    </dgm:pt>
    <dgm:pt modelId="{7F217BA0-C28A-424F-B84C-AAAC9AC46260}" type="pres">
      <dgm:prSet presAssocID="{0EB73C4E-8EAC-4CEB-AF3D-8A85725D5393}" presName="textNode" presStyleLbl="node1" presStyleIdx="0" presStyleCnt="3" custLinFactNeighborX="-8772">
        <dgm:presLayoutVars>
          <dgm:bulletEnabled val="1"/>
        </dgm:presLayoutVars>
      </dgm:prSet>
      <dgm:spPr/>
    </dgm:pt>
    <dgm:pt modelId="{9E670BB6-9D50-4286-87DA-5206AD65F230}" type="pres">
      <dgm:prSet presAssocID="{1D5EFA21-2D6E-4C0A-9405-FC20DD82188F}" presName="sibTrans" presStyleCnt="0"/>
      <dgm:spPr/>
    </dgm:pt>
    <dgm:pt modelId="{BA7C88AE-8F1E-4ABF-B587-17F09FC4C5F0}" type="pres">
      <dgm:prSet presAssocID="{D408A8B7-5784-4263-BDAF-E70AB579DC01}" presName="textNode" presStyleLbl="node1" presStyleIdx="1" presStyleCnt="3" custLinFactNeighborX="-10306">
        <dgm:presLayoutVars>
          <dgm:bulletEnabled val="1"/>
        </dgm:presLayoutVars>
      </dgm:prSet>
      <dgm:spPr/>
    </dgm:pt>
    <dgm:pt modelId="{9DA61F97-1E4F-4842-9C6F-EACC79D7FD02}" type="pres">
      <dgm:prSet presAssocID="{969B0314-43DC-435C-8EF7-7BD63F90A030}" presName="sibTrans" presStyleCnt="0"/>
      <dgm:spPr/>
    </dgm:pt>
    <dgm:pt modelId="{72C60F13-A39C-4082-A64E-9E786BD420B4}" type="pres">
      <dgm:prSet presAssocID="{3213AA49-EAB3-4171-B6B5-664484D3BC37}" presName="textNode" presStyleLbl="node1" presStyleIdx="2" presStyleCnt="3" custLinFactNeighborX="-37477">
        <dgm:presLayoutVars>
          <dgm:bulletEnabled val="1"/>
        </dgm:presLayoutVars>
      </dgm:prSet>
      <dgm:spPr/>
    </dgm:pt>
  </dgm:ptLst>
  <dgm:cxnLst>
    <dgm:cxn modelId="{83CBDC0D-921F-4243-9152-5EF0F722116F}" srcId="{789C3F94-E0D9-4F2F-BC2C-ABC3AA603814}" destId="{3213AA49-EAB3-4171-B6B5-664484D3BC37}" srcOrd="2" destOrd="0" parTransId="{116C9439-F535-4129-8F04-BFD8AF7C5009}" sibTransId="{21A4446C-1C68-4A7F-A4C8-8ABD8F22C4E9}"/>
    <dgm:cxn modelId="{DFC3DF45-6538-42AB-BEC6-6CECCE7E4EFA}" type="presOf" srcId="{789C3F94-E0D9-4F2F-BC2C-ABC3AA603814}" destId="{C2DCE27D-C34D-4F38-A693-6F77C7A321BA}" srcOrd="0" destOrd="0" presId="urn:microsoft.com/office/officeart/2005/8/layout/hProcess9"/>
    <dgm:cxn modelId="{78176C6C-1B68-44B2-A136-9314AB399EA6}" srcId="{789C3F94-E0D9-4F2F-BC2C-ABC3AA603814}" destId="{D408A8B7-5784-4263-BDAF-E70AB579DC01}" srcOrd="1" destOrd="0" parTransId="{4F9EBB5D-46C5-4E27-BDFB-BD6350F207E5}" sibTransId="{969B0314-43DC-435C-8EF7-7BD63F90A030}"/>
    <dgm:cxn modelId="{6EB45E55-C2AC-4481-BA71-BCF4F1E9B9A4}" srcId="{789C3F94-E0D9-4F2F-BC2C-ABC3AA603814}" destId="{0EB73C4E-8EAC-4CEB-AF3D-8A85725D5393}" srcOrd="0" destOrd="0" parTransId="{87C2BFBB-E33D-418B-B13B-713873FAABDC}" sibTransId="{1D5EFA21-2D6E-4C0A-9405-FC20DD82188F}"/>
    <dgm:cxn modelId="{3FAE8092-D75A-413A-9EB0-1C555CC88E9E}" type="presOf" srcId="{0EB73C4E-8EAC-4CEB-AF3D-8A85725D5393}" destId="{7F217BA0-C28A-424F-B84C-AAAC9AC46260}" srcOrd="0" destOrd="0" presId="urn:microsoft.com/office/officeart/2005/8/layout/hProcess9"/>
    <dgm:cxn modelId="{BC2861A4-99F0-404F-9723-D70B63F45C1D}" type="presOf" srcId="{D408A8B7-5784-4263-BDAF-E70AB579DC01}" destId="{BA7C88AE-8F1E-4ABF-B587-17F09FC4C5F0}" srcOrd="0" destOrd="0" presId="urn:microsoft.com/office/officeart/2005/8/layout/hProcess9"/>
    <dgm:cxn modelId="{C3ED73E9-310F-474E-BE34-A7B00B7714E9}" type="presOf" srcId="{3213AA49-EAB3-4171-B6B5-664484D3BC37}" destId="{72C60F13-A39C-4082-A64E-9E786BD420B4}" srcOrd="0" destOrd="0" presId="urn:microsoft.com/office/officeart/2005/8/layout/hProcess9"/>
    <dgm:cxn modelId="{9B451DAA-678B-429A-986B-D88E397EB247}" type="presParOf" srcId="{C2DCE27D-C34D-4F38-A693-6F77C7A321BA}" destId="{2B972C55-F3F1-4EF9-86CC-001D027C8A77}" srcOrd="0" destOrd="0" presId="urn:microsoft.com/office/officeart/2005/8/layout/hProcess9"/>
    <dgm:cxn modelId="{C89ACD74-777F-45A6-ADDD-7E38D0C695BD}" type="presParOf" srcId="{C2DCE27D-C34D-4F38-A693-6F77C7A321BA}" destId="{DB9B486C-0AE1-4783-8995-C5D5E91A752C}" srcOrd="1" destOrd="0" presId="urn:microsoft.com/office/officeart/2005/8/layout/hProcess9"/>
    <dgm:cxn modelId="{C5672FF5-632B-4003-ADF7-26A22C97C53E}" type="presParOf" srcId="{DB9B486C-0AE1-4783-8995-C5D5E91A752C}" destId="{7F217BA0-C28A-424F-B84C-AAAC9AC46260}" srcOrd="0" destOrd="0" presId="urn:microsoft.com/office/officeart/2005/8/layout/hProcess9"/>
    <dgm:cxn modelId="{95EF0707-CD3E-492C-83D8-5F3E35E8E23E}" type="presParOf" srcId="{DB9B486C-0AE1-4783-8995-C5D5E91A752C}" destId="{9E670BB6-9D50-4286-87DA-5206AD65F230}" srcOrd="1" destOrd="0" presId="urn:microsoft.com/office/officeart/2005/8/layout/hProcess9"/>
    <dgm:cxn modelId="{6DA29D0C-65E5-40D5-9D71-D47E71239228}" type="presParOf" srcId="{DB9B486C-0AE1-4783-8995-C5D5E91A752C}" destId="{BA7C88AE-8F1E-4ABF-B587-17F09FC4C5F0}" srcOrd="2" destOrd="0" presId="urn:microsoft.com/office/officeart/2005/8/layout/hProcess9"/>
    <dgm:cxn modelId="{DAE02B82-979F-44EB-8BFD-212C3045D396}" type="presParOf" srcId="{DB9B486C-0AE1-4783-8995-C5D5E91A752C}" destId="{9DA61F97-1E4F-4842-9C6F-EACC79D7FD02}" srcOrd="3" destOrd="0" presId="urn:microsoft.com/office/officeart/2005/8/layout/hProcess9"/>
    <dgm:cxn modelId="{04CA84F3-71A6-407B-92EB-B8BC89D4874B}" type="presParOf" srcId="{DB9B486C-0AE1-4783-8995-C5D5E91A752C}" destId="{72C60F13-A39C-4082-A64E-9E786BD420B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72C55-F3F1-4EF9-86CC-001D027C8A77}">
      <dsp:nvSpPr>
        <dsp:cNvPr id="0" name=""/>
        <dsp:cNvSpPr/>
      </dsp:nvSpPr>
      <dsp:spPr>
        <a:xfrm>
          <a:off x="2" y="0"/>
          <a:ext cx="11473269" cy="19815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F217BA0-C28A-424F-B84C-AAAC9AC46260}">
      <dsp:nvSpPr>
        <dsp:cNvPr id="0" name=""/>
        <dsp:cNvSpPr/>
      </dsp:nvSpPr>
      <dsp:spPr>
        <a:xfrm>
          <a:off x="0" y="594454"/>
          <a:ext cx="3441982" cy="792606"/>
        </a:xfrm>
        <a:prstGeom prst="roundRect">
          <a:avLst/>
        </a:prstGeom>
        <a:solidFill>
          <a:schemeClr val="bg1"/>
        </a:soli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5696"/>
              </a:solidFill>
            </a:rPr>
            <a:t>Rainfall Estimation / Forecasting</a:t>
          </a:r>
          <a:endParaRPr lang="pt-PT" sz="2000" kern="1200" dirty="0">
            <a:solidFill>
              <a:srgbClr val="005696"/>
            </a:solidFill>
          </a:endParaRPr>
        </a:p>
      </dsp:txBody>
      <dsp:txXfrm>
        <a:off x="38692" y="633146"/>
        <a:ext cx="3364598" cy="715222"/>
      </dsp:txXfrm>
    </dsp:sp>
    <dsp:sp modelId="{BA7C88AE-8F1E-4ABF-B587-17F09FC4C5F0}">
      <dsp:nvSpPr>
        <dsp:cNvPr id="0" name=""/>
        <dsp:cNvSpPr/>
      </dsp:nvSpPr>
      <dsp:spPr>
        <a:xfrm>
          <a:off x="3956524" y="594454"/>
          <a:ext cx="3441982" cy="792606"/>
        </a:xfrm>
        <a:prstGeom prst="roundRect">
          <a:avLst/>
        </a:prstGeom>
        <a:solidFill>
          <a:schemeClr val="bg1"/>
        </a:soli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rgbClr val="005696"/>
              </a:solidFill>
            </a:rPr>
            <a:t>Flood Modelling / Forecasting</a:t>
          </a:r>
          <a:endParaRPr lang="pt-PT" sz="2000" b="0" kern="1200" dirty="0">
            <a:solidFill>
              <a:srgbClr val="005696"/>
            </a:solidFill>
          </a:endParaRPr>
        </a:p>
      </dsp:txBody>
      <dsp:txXfrm>
        <a:off x="3995216" y="633146"/>
        <a:ext cx="3364598" cy="715222"/>
      </dsp:txXfrm>
    </dsp:sp>
    <dsp:sp modelId="{72C60F13-A39C-4082-A64E-9E786BD420B4}">
      <dsp:nvSpPr>
        <dsp:cNvPr id="0" name=""/>
        <dsp:cNvSpPr/>
      </dsp:nvSpPr>
      <dsp:spPr>
        <a:xfrm>
          <a:off x="7816300" y="594454"/>
          <a:ext cx="3441982" cy="79260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Management </a:t>
          </a:r>
          <a:r>
            <a:rPr lang="en-GB" sz="1600" kern="1200" dirty="0"/>
            <a:t>(urban planning, emergency)</a:t>
          </a:r>
          <a:endParaRPr lang="pt-PT" sz="2000" kern="1200" dirty="0"/>
        </a:p>
      </dsp:txBody>
      <dsp:txXfrm>
        <a:off x="7854992" y="633146"/>
        <a:ext cx="3364598" cy="7152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F13BB-A846-4D83-99F1-35A1028D557A}" type="datetimeFigureOut">
              <a:rPr lang="sr-Latn-RS" smtClean="0"/>
              <a:t>27.12.2020.</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088D2-71D8-4051-89AF-AB7D989076D0}" type="slidenum">
              <a:rPr lang="sr-Latn-RS" smtClean="0"/>
              <a:t>‹#›</a:t>
            </a:fld>
            <a:endParaRPr lang="sr-Latn-RS"/>
          </a:p>
        </p:txBody>
      </p:sp>
    </p:spTree>
    <p:extLst>
      <p:ext uri="{BB962C8B-B14F-4D97-AF65-F5344CB8AC3E}">
        <p14:creationId xmlns:p14="http://schemas.microsoft.com/office/powerpoint/2010/main" val="342561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4AC0-1733-4995-BBA2-18706705BD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5AE5794D-B2F7-4F54-A49B-045869C48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54F873FF-6639-49D5-B764-499254434742}"/>
              </a:ext>
            </a:extLst>
          </p:cNvPr>
          <p:cNvSpPr>
            <a:spLocks noGrp="1"/>
          </p:cNvSpPr>
          <p:nvPr>
            <p:ph type="dt" sz="half" idx="10"/>
          </p:nvPr>
        </p:nvSpPr>
        <p:spPr/>
        <p:txBody>
          <a:bodyPr/>
          <a:lstStyle/>
          <a:p>
            <a:fld id="{C361DB0A-9A0C-4E1F-ADBD-7A23A0D2AD9D}" type="datetimeFigureOut">
              <a:rPr lang="sr-Latn-RS" smtClean="0"/>
              <a:t>27.12.2020.</a:t>
            </a:fld>
            <a:endParaRPr lang="sr-Latn-RS"/>
          </a:p>
        </p:txBody>
      </p:sp>
      <p:sp>
        <p:nvSpPr>
          <p:cNvPr id="5" name="Footer Placeholder 4">
            <a:extLst>
              <a:ext uri="{FF2B5EF4-FFF2-40B4-BE49-F238E27FC236}">
                <a16:creationId xmlns:a16="http://schemas.microsoft.com/office/drawing/2014/main" id="{A65DAD48-2287-4D85-BD6D-DE14CBB65D0C}"/>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39C0258C-0B91-46F5-9102-B52529652397}"/>
              </a:ext>
            </a:extLst>
          </p:cNvPr>
          <p:cNvSpPr>
            <a:spLocks noGrp="1"/>
          </p:cNvSpPr>
          <p:nvPr>
            <p:ph type="sldNum" sz="quarter" idx="12"/>
          </p:nvPr>
        </p:nvSpPr>
        <p:spPr/>
        <p:txBody>
          <a:bodyPr/>
          <a:lstStyle/>
          <a:p>
            <a:fld id="{9F4B3B11-8163-48AE-A03E-B476E814AA07}" type="slidenum">
              <a:rPr lang="sr-Latn-RS" smtClean="0"/>
              <a:t>‹#›</a:t>
            </a:fld>
            <a:endParaRPr lang="sr-Latn-RS"/>
          </a:p>
        </p:txBody>
      </p:sp>
    </p:spTree>
    <p:extLst>
      <p:ext uri="{BB962C8B-B14F-4D97-AF65-F5344CB8AC3E}">
        <p14:creationId xmlns:p14="http://schemas.microsoft.com/office/powerpoint/2010/main" val="269167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4D4F-B303-44BC-9C5C-8AC1D98889DD}"/>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77956A58-5766-4458-9D75-07B65E3B27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AAD716E1-6F38-47FD-B35B-FCE6AF9F7BB3}"/>
              </a:ext>
            </a:extLst>
          </p:cNvPr>
          <p:cNvSpPr>
            <a:spLocks noGrp="1"/>
          </p:cNvSpPr>
          <p:nvPr>
            <p:ph type="dt" sz="half" idx="10"/>
          </p:nvPr>
        </p:nvSpPr>
        <p:spPr/>
        <p:txBody>
          <a:bodyPr/>
          <a:lstStyle/>
          <a:p>
            <a:fld id="{C361DB0A-9A0C-4E1F-ADBD-7A23A0D2AD9D}" type="datetimeFigureOut">
              <a:rPr lang="sr-Latn-RS" smtClean="0"/>
              <a:t>27.12.2020.</a:t>
            </a:fld>
            <a:endParaRPr lang="sr-Latn-RS"/>
          </a:p>
        </p:txBody>
      </p:sp>
      <p:sp>
        <p:nvSpPr>
          <p:cNvPr id="5" name="Footer Placeholder 4">
            <a:extLst>
              <a:ext uri="{FF2B5EF4-FFF2-40B4-BE49-F238E27FC236}">
                <a16:creationId xmlns:a16="http://schemas.microsoft.com/office/drawing/2014/main" id="{A99E11B7-2304-4451-AAF2-96113C42EFA5}"/>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A53EAAA2-88C4-4C09-86D3-CEDC84F4BE84}"/>
              </a:ext>
            </a:extLst>
          </p:cNvPr>
          <p:cNvSpPr>
            <a:spLocks noGrp="1"/>
          </p:cNvSpPr>
          <p:nvPr>
            <p:ph type="sldNum" sz="quarter" idx="12"/>
          </p:nvPr>
        </p:nvSpPr>
        <p:spPr/>
        <p:txBody>
          <a:bodyPr/>
          <a:lstStyle/>
          <a:p>
            <a:fld id="{9F4B3B11-8163-48AE-A03E-B476E814AA07}" type="slidenum">
              <a:rPr lang="sr-Latn-RS" smtClean="0"/>
              <a:t>‹#›</a:t>
            </a:fld>
            <a:endParaRPr lang="sr-Latn-RS"/>
          </a:p>
        </p:txBody>
      </p:sp>
    </p:spTree>
    <p:extLst>
      <p:ext uri="{BB962C8B-B14F-4D97-AF65-F5344CB8AC3E}">
        <p14:creationId xmlns:p14="http://schemas.microsoft.com/office/powerpoint/2010/main" val="414684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79094F-4FA5-485C-9B77-145B8DE23D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A669A421-9B2D-4C17-9EBD-A1B3A1007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564609C3-C85F-4618-92E8-FF35B02F9F92}"/>
              </a:ext>
            </a:extLst>
          </p:cNvPr>
          <p:cNvSpPr>
            <a:spLocks noGrp="1"/>
          </p:cNvSpPr>
          <p:nvPr>
            <p:ph type="dt" sz="half" idx="10"/>
          </p:nvPr>
        </p:nvSpPr>
        <p:spPr/>
        <p:txBody>
          <a:bodyPr/>
          <a:lstStyle/>
          <a:p>
            <a:fld id="{C361DB0A-9A0C-4E1F-ADBD-7A23A0D2AD9D}" type="datetimeFigureOut">
              <a:rPr lang="sr-Latn-RS" smtClean="0"/>
              <a:t>27.12.2020.</a:t>
            </a:fld>
            <a:endParaRPr lang="sr-Latn-RS"/>
          </a:p>
        </p:txBody>
      </p:sp>
      <p:sp>
        <p:nvSpPr>
          <p:cNvPr id="5" name="Footer Placeholder 4">
            <a:extLst>
              <a:ext uri="{FF2B5EF4-FFF2-40B4-BE49-F238E27FC236}">
                <a16:creationId xmlns:a16="http://schemas.microsoft.com/office/drawing/2014/main" id="{46A35EAB-20B1-452D-A8E8-63E458CE1D7B}"/>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124B66A-496F-4A3E-9CDB-59DB5FC32A78}"/>
              </a:ext>
            </a:extLst>
          </p:cNvPr>
          <p:cNvSpPr>
            <a:spLocks noGrp="1"/>
          </p:cNvSpPr>
          <p:nvPr>
            <p:ph type="sldNum" sz="quarter" idx="12"/>
          </p:nvPr>
        </p:nvSpPr>
        <p:spPr/>
        <p:txBody>
          <a:bodyPr/>
          <a:lstStyle/>
          <a:p>
            <a:fld id="{9F4B3B11-8163-48AE-A03E-B476E814AA07}" type="slidenum">
              <a:rPr lang="sr-Latn-RS" smtClean="0"/>
              <a:t>‹#›</a:t>
            </a:fld>
            <a:endParaRPr lang="sr-Latn-RS"/>
          </a:p>
        </p:txBody>
      </p:sp>
    </p:spTree>
    <p:extLst>
      <p:ext uri="{BB962C8B-B14F-4D97-AF65-F5344CB8AC3E}">
        <p14:creationId xmlns:p14="http://schemas.microsoft.com/office/powerpoint/2010/main" val="322500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11A4A-6226-4503-9FA4-94CE7BA7090D}"/>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973B4685-F825-4CE0-B90B-6DF7D0E447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B4194267-AF04-4EBB-915F-6424723E0F40}"/>
              </a:ext>
            </a:extLst>
          </p:cNvPr>
          <p:cNvSpPr>
            <a:spLocks noGrp="1"/>
          </p:cNvSpPr>
          <p:nvPr>
            <p:ph type="dt" sz="half" idx="10"/>
          </p:nvPr>
        </p:nvSpPr>
        <p:spPr/>
        <p:txBody>
          <a:bodyPr/>
          <a:lstStyle/>
          <a:p>
            <a:fld id="{C361DB0A-9A0C-4E1F-ADBD-7A23A0D2AD9D}" type="datetimeFigureOut">
              <a:rPr lang="sr-Latn-RS" smtClean="0"/>
              <a:t>27.12.2020.</a:t>
            </a:fld>
            <a:endParaRPr lang="sr-Latn-RS"/>
          </a:p>
        </p:txBody>
      </p:sp>
      <p:sp>
        <p:nvSpPr>
          <p:cNvPr id="5" name="Footer Placeholder 4">
            <a:extLst>
              <a:ext uri="{FF2B5EF4-FFF2-40B4-BE49-F238E27FC236}">
                <a16:creationId xmlns:a16="http://schemas.microsoft.com/office/drawing/2014/main" id="{5283F014-05BD-45FC-A041-63B8256D435D}"/>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F9DD98EE-AACC-4554-B9E8-774A8F279146}"/>
              </a:ext>
            </a:extLst>
          </p:cNvPr>
          <p:cNvSpPr>
            <a:spLocks noGrp="1"/>
          </p:cNvSpPr>
          <p:nvPr>
            <p:ph type="sldNum" sz="quarter" idx="12"/>
          </p:nvPr>
        </p:nvSpPr>
        <p:spPr/>
        <p:txBody>
          <a:bodyPr/>
          <a:lstStyle/>
          <a:p>
            <a:fld id="{9F4B3B11-8163-48AE-A03E-B476E814AA07}" type="slidenum">
              <a:rPr lang="sr-Latn-RS" smtClean="0"/>
              <a:t>‹#›</a:t>
            </a:fld>
            <a:endParaRPr lang="sr-Latn-RS"/>
          </a:p>
        </p:txBody>
      </p:sp>
    </p:spTree>
    <p:extLst>
      <p:ext uri="{BB962C8B-B14F-4D97-AF65-F5344CB8AC3E}">
        <p14:creationId xmlns:p14="http://schemas.microsoft.com/office/powerpoint/2010/main" val="8428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EFDF-8AD2-4D50-800C-0DAD00A96B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0CFC23C8-B9A3-40AF-B365-8C53D286B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038281-2247-43F0-A818-9DBF4F2C42B0}"/>
              </a:ext>
            </a:extLst>
          </p:cNvPr>
          <p:cNvSpPr>
            <a:spLocks noGrp="1"/>
          </p:cNvSpPr>
          <p:nvPr>
            <p:ph type="dt" sz="half" idx="10"/>
          </p:nvPr>
        </p:nvSpPr>
        <p:spPr/>
        <p:txBody>
          <a:bodyPr/>
          <a:lstStyle/>
          <a:p>
            <a:fld id="{C361DB0A-9A0C-4E1F-ADBD-7A23A0D2AD9D}" type="datetimeFigureOut">
              <a:rPr lang="sr-Latn-RS" smtClean="0"/>
              <a:t>27.12.2020.</a:t>
            </a:fld>
            <a:endParaRPr lang="sr-Latn-RS"/>
          </a:p>
        </p:txBody>
      </p:sp>
      <p:sp>
        <p:nvSpPr>
          <p:cNvPr id="5" name="Footer Placeholder 4">
            <a:extLst>
              <a:ext uri="{FF2B5EF4-FFF2-40B4-BE49-F238E27FC236}">
                <a16:creationId xmlns:a16="http://schemas.microsoft.com/office/drawing/2014/main" id="{36B00612-9C1B-42EA-BE25-351F0341A276}"/>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9D477F3C-B66D-47AB-8747-B7C12A7B979F}"/>
              </a:ext>
            </a:extLst>
          </p:cNvPr>
          <p:cNvSpPr>
            <a:spLocks noGrp="1"/>
          </p:cNvSpPr>
          <p:nvPr>
            <p:ph type="sldNum" sz="quarter" idx="12"/>
          </p:nvPr>
        </p:nvSpPr>
        <p:spPr/>
        <p:txBody>
          <a:bodyPr/>
          <a:lstStyle/>
          <a:p>
            <a:fld id="{9F4B3B11-8163-48AE-A03E-B476E814AA07}" type="slidenum">
              <a:rPr lang="sr-Latn-RS" smtClean="0"/>
              <a:t>‹#›</a:t>
            </a:fld>
            <a:endParaRPr lang="sr-Latn-RS"/>
          </a:p>
        </p:txBody>
      </p:sp>
    </p:spTree>
    <p:extLst>
      <p:ext uri="{BB962C8B-B14F-4D97-AF65-F5344CB8AC3E}">
        <p14:creationId xmlns:p14="http://schemas.microsoft.com/office/powerpoint/2010/main" val="170227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551A-7AE0-4255-9195-6E3FA4CC009A}"/>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BEE28B79-ED6C-4B78-B2FA-FF73771C1C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8C178832-5217-4401-B321-6919E54E55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0AAB3D45-F4AF-4105-9E5B-9FE5E7BC72F0}"/>
              </a:ext>
            </a:extLst>
          </p:cNvPr>
          <p:cNvSpPr>
            <a:spLocks noGrp="1"/>
          </p:cNvSpPr>
          <p:nvPr>
            <p:ph type="dt" sz="half" idx="10"/>
          </p:nvPr>
        </p:nvSpPr>
        <p:spPr/>
        <p:txBody>
          <a:bodyPr/>
          <a:lstStyle/>
          <a:p>
            <a:fld id="{C361DB0A-9A0C-4E1F-ADBD-7A23A0D2AD9D}" type="datetimeFigureOut">
              <a:rPr lang="sr-Latn-RS" smtClean="0"/>
              <a:t>27.12.2020.</a:t>
            </a:fld>
            <a:endParaRPr lang="sr-Latn-RS"/>
          </a:p>
        </p:txBody>
      </p:sp>
      <p:sp>
        <p:nvSpPr>
          <p:cNvPr id="6" name="Footer Placeholder 5">
            <a:extLst>
              <a:ext uri="{FF2B5EF4-FFF2-40B4-BE49-F238E27FC236}">
                <a16:creationId xmlns:a16="http://schemas.microsoft.com/office/drawing/2014/main" id="{F050F929-905A-4C0F-A9D6-EABD42023F9A}"/>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525F0A94-FADB-4370-897F-EFF8B1E0F553}"/>
              </a:ext>
            </a:extLst>
          </p:cNvPr>
          <p:cNvSpPr>
            <a:spLocks noGrp="1"/>
          </p:cNvSpPr>
          <p:nvPr>
            <p:ph type="sldNum" sz="quarter" idx="12"/>
          </p:nvPr>
        </p:nvSpPr>
        <p:spPr/>
        <p:txBody>
          <a:bodyPr/>
          <a:lstStyle/>
          <a:p>
            <a:fld id="{9F4B3B11-8163-48AE-A03E-B476E814AA07}" type="slidenum">
              <a:rPr lang="sr-Latn-RS" smtClean="0"/>
              <a:t>‹#›</a:t>
            </a:fld>
            <a:endParaRPr lang="sr-Latn-RS"/>
          </a:p>
        </p:txBody>
      </p:sp>
    </p:spTree>
    <p:extLst>
      <p:ext uri="{BB962C8B-B14F-4D97-AF65-F5344CB8AC3E}">
        <p14:creationId xmlns:p14="http://schemas.microsoft.com/office/powerpoint/2010/main" val="249539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3231-7589-4925-817A-D45833EC9B58}"/>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1AD92765-7751-45C8-B585-97DDB5408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510C8-D14F-4006-8C60-44FEFB03FE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68B65A5D-BD79-41E0-9813-2C3375BD8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BDEF8-0642-4B82-A32D-1A6B30819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014C9E2B-4DBE-465A-BEEE-F04AD8D39DB8}"/>
              </a:ext>
            </a:extLst>
          </p:cNvPr>
          <p:cNvSpPr>
            <a:spLocks noGrp="1"/>
          </p:cNvSpPr>
          <p:nvPr>
            <p:ph type="dt" sz="half" idx="10"/>
          </p:nvPr>
        </p:nvSpPr>
        <p:spPr/>
        <p:txBody>
          <a:bodyPr/>
          <a:lstStyle/>
          <a:p>
            <a:fld id="{C361DB0A-9A0C-4E1F-ADBD-7A23A0D2AD9D}" type="datetimeFigureOut">
              <a:rPr lang="sr-Latn-RS" smtClean="0"/>
              <a:t>27.12.2020.</a:t>
            </a:fld>
            <a:endParaRPr lang="sr-Latn-RS"/>
          </a:p>
        </p:txBody>
      </p:sp>
      <p:sp>
        <p:nvSpPr>
          <p:cNvPr id="8" name="Footer Placeholder 7">
            <a:extLst>
              <a:ext uri="{FF2B5EF4-FFF2-40B4-BE49-F238E27FC236}">
                <a16:creationId xmlns:a16="http://schemas.microsoft.com/office/drawing/2014/main" id="{618385E8-D444-4EDA-A2A1-8BCB65384328}"/>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F349803C-844C-441A-9CAF-2476E98F09C9}"/>
              </a:ext>
            </a:extLst>
          </p:cNvPr>
          <p:cNvSpPr>
            <a:spLocks noGrp="1"/>
          </p:cNvSpPr>
          <p:nvPr>
            <p:ph type="sldNum" sz="quarter" idx="12"/>
          </p:nvPr>
        </p:nvSpPr>
        <p:spPr/>
        <p:txBody>
          <a:bodyPr/>
          <a:lstStyle/>
          <a:p>
            <a:fld id="{9F4B3B11-8163-48AE-A03E-B476E814AA07}" type="slidenum">
              <a:rPr lang="sr-Latn-RS" smtClean="0"/>
              <a:t>‹#›</a:t>
            </a:fld>
            <a:endParaRPr lang="sr-Latn-RS"/>
          </a:p>
        </p:txBody>
      </p:sp>
    </p:spTree>
    <p:extLst>
      <p:ext uri="{BB962C8B-B14F-4D97-AF65-F5344CB8AC3E}">
        <p14:creationId xmlns:p14="http://schemas.microsoft.com/office/powerpoint/2010/main" val="15707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4CEF-F120-4EF0-9687-E7618AA9F4A8}"/>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56D2680B-7673-4922-9BF4-A110E972D961}"/>
              </a:ext>
            </a:extLst>
          </p:cNvPr>
          <p:cNvSpPr>
            <a:spLocks noGrp="1"/>
          </p:cNvSpPr>
          <p:nvPr>
            <p:ph type="dt" sz="half" idx="10"/>
          </p:nvPr>
        </p:nvSpPr>
        <p:spPr/>
        <p:txBody>
          <a:bodyPr/>
          <a:lstStyle/>
          <a:p>
            <a:fld id="{C361DB0A-9A0C-4E1F-ADBD-7A23A0D2AD9D}" type="datetimeFigureOut">
              <a:rPr lang="sr-Latn-RS" smtClean="0"/>
              <a:t>27.12.2020.</a:t>
            </a:fld>
            <a:endParaRPr lang="sr-Latn-RS"/>
          </a:p>
        </p:txBody>
      </p:sp>
      <p:sp>
        <p:nvSpPr>
          <p:cNvPr id="4" name="Footer Placeholder 3">
            <a:extLst>
              <a:ext uri="{FF2B5EF4-FFF2-40B4-BE49-F238E27FC236}">
                <a16:creationId xmlns:a16="http://schemas.microsoft.com/office/drawing/2014/main" id="{0B24D8D1-6EA7-4387-B5AE-AC9A92E2EB1E}"/>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A80405D7-E88D-4547-A645-9AD18695C01B}"/>
              </a:ext>
            </a:extLst>
          </p:cNvPr>
          <p:cNvSpPr>
            <a:spLocks noGrp="1"/>
          </p:cNvSpPr>
          <p:nvPr>
            <p:ph type="sldNum" sz="quarter" idx="12"/>
          </p:nvPr>
        </p:nvSpPr>
        <p:spPr/>
        <p:txBody>
          <a:bodyPr/>
          <a:lstStyle/>
          <a:p>
            <a:fld id="{9F4B3B11-8163-48AE-A03E-B476E814AA07}" type="slidenum">
              <a:rPr lang="sr-Latn-RS" smtClean="0"/>
              <a:t>‹#›</a:t>
            </a:fld>
            <a:endParaRPr lang="sr-Latn-RS"/>
          </a:p>
        </p:txBody>
      </p:sp>
    </p:spTree>
    <p:extLst>
      <p:ext uri="{BB962C8B-B14F-4D97-AF65-F5344CB8AC3E}">
        <p14:creationId xmlns:p14="http://schemas.microsoft.com/office/powerpoint/2010/main" val="183803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38764F-C74B-48E1-8DC7-4B46D157E12F}"/>
              </a:ext>
            </a:extLst>
          </p:cNvPr>
          <p:cNvSpPr>
            <a:spLocks noGrp="1"/>
          </p:cNvSpPr>
          <p:nvPr>
            <p:ph type="dt" sz="half" idx="10"/>
          </p:nvPr>
        </p:nvSpPr>
        <p:spPr/>
        <p:txBody>
          <a:bodyPr/>
          <a:lstStyle/>
          <a:p>
            <a:fld id="{C361DB0A-9A0C-4E1F-ADBD-7A23A0D2AD9D}" type="datetimeFigureOut">
              <a:rPr lang="sr-Latn-RS" smtClean="0"/>
              <a:t>27.12.2020.</a:t>
            </a:fld>
            <a:endParaRPr lang="sr-Latn-RS"/>
          </a:p>
        </p:txBody>
      </p:sp>
      <p:sp>
        <p:nvSpPr>
          <p:cNvPr id="3" name="Footer Placeholder 2">
            <a:extLst>
              <a:ext uri="{FF2B5EF4-FFF2-40B4-BE49-F238E27FC236}">
                <a16:creationId xmlns:a16="http://schemas.microsoft.com/office/drawing/2014/main" id="{0F2FC13D-936B-472B-814F-69B4EA8F3AA4}"/>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E26675FA-8A29-4237-9D96-4FC4CE01860E}"/>
              </a:ext>
            </a:extLst>
          </p:cNvPr>
          <p:cNvSpPr>
            <a:spLocks noGrp="1"/>
          </p:cNvSpPr>
          <p:nvPr>
            <p:ph type="sldNum" sz="quarter" idx="12"/>
          </p:nvPr>
        </p:nvSpPr>
        <p:spPr/>
        <p:txBody>
          <a:bodyPr/>
          <a:lstStyle/>
          <a:p>
            <a:fld id="{9F4B3B11-8163-48AE-A03E-B476E814AA07}" type="slidenum">
              <a:rPr lang="sr-Latn-RS" smtClean="0"/>
              <a:t>‹#›</a:t>
            </a:fld>
            <a:endParaRPr lang="sr-Latn-RS"/>
          </a:p>
        </p:txBody>
      </p:sp>
    </p:spTree>
    <p:extLst>
      <p:ext uri="{BB962C8B-B14F-4D97-AF65-F5344CB8AC3E}">
        <p14:creationId xmlns:p14="http://schemas.microsoft.com/office/powerpoint/2010/main" val="155789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E1AD-414A-4AE8-B903-B8CF9B4A7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9362818C-7CBA-46A9-B1C4-4293328EB4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EFD29450-F7F9-4F2D-853D-810A05C9E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24A31-1C8D-4BF0-9B41-17557FD2E267}"/>
              </a:ext>
            </a:extLst>
          </p:cNvPr>
          <p:cNvSpPr>
            <a:spLocks noGrp="1"/>
          </p:cNvSpPr>
          <p:nvPr>
            <p:ph type="dt" sz="half" idx="10"/>
          </p:nvPr>
        </p:nvSpPr>
        <p:spPr/>
        <p:txBody>
          <a:bodyPr/>
          <a:lstStyle/>
          <a:p>
            <a:fld id="{C361DB0A-9A0C-4E1F-ADBD-7A23A0D2AD9D}" type="datetimeFigureOut">
              <a:rPr lang="sr-Latn-RS" smtClean="0"/>
              <a:t>27.12.2020.</a:t>
            </a:fld>
            <a:endParaRPr lang="sr-Latn-RS"/>
          </a:p>
        </p:txBody>
      </p:sp>
      <p:sp>
        <p:nvSpPr>
          <p:cNvPr id="6" name="Footer Placeholder 5">
            <a:extLst>
              <a:ext uri="{FF2B5EF4-FFF2-40B4-BE49-F238E27FC236}">
                <a16:creationId xmlns:a16="http://schemas.microsoft.com/office/drawing/2014/main" id="{11578695-D530-49CF-9047-6BE6B36CD066}"/>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A016227B-1885-4E93-87DB-163A2D1C1F74}"/>
              </a:ext>
            </a:extLst>
          </p:cNvPr>
          <p:cNvSpPr>
            <a:spLocks noGrp="1"/>
          </p:cNvSpPr>
          <p:nvPr>
            <p:ph type="sldNum" sz="quarter" idx="12"/>
          </p:nvPr>
        </p:nvSpPr>
        <p:spPr/>
        <p:txBody>
          <a:bodyPr/>
          <a:lstStyle/>
          <a:p>
            <a:fld id="{9F4B3B11-8163-48AE-A03E-B476E814AA07}" type="slidenum">
              <a:rPr lang="sr-Latn-RS" smtClean="0"/>
              <a:t>‹#›</a:t>
            </a:fld>
            <a:endParaRPr lang="sr-Latn-RS"/>
          </a:p>
        </p:txBody>
      </p:sp>
    </p:spTree>
    <p:extLst>
      <p:ext uri="{BB962C8B-B14F-4D97-AF65-F5344CB8AC3E}">
        <p14:creationId xmlns:p14="http://schemas.microsoft.com/office/powerpoint/2010/main" val="409230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BEC5-6F25-4391-B184-18202F92C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9A6539C0-7D36-40B7-B73B-F507F6805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B4E2A800-4D39-4422-BC6E-0FC51865A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5FA50-8E0C-4B95-8976-BE2815B84DA8}"/>
              </a:ext>
            </a:extLst>
          </p:cNvPr>
          <p:cNvSpPr>
            <a:spLocks noGrp="1"/>
          </p:cNvSpPr>
          <p:nvPr>
            <p:ph type="dt" sz="half" idx="10"/>
          </p:nvPr>
        </p:nvSpPr>
        <p:spPr/>
        <p:txBody>
          <a:bodyPr/>
          <a:lstStyle/>
          <a:p>
            <a:fld id="{C361DB0A-9A0C-4E1F-ADBD-7A23A0D2AD9D}" type="datetimeFigureOut">
              <a:rPr lang="sr-Latn-RS" smtClean="0"/>
              <a:t>27.12.2020.</a:t>
            </a:fld>
            <a:endParaRPr lang="sr-Latn-RS"/>
          </a:p>
        </p:txBody>
      </p:sp>
      <p:sp>
        <p:nvSpPr>
          <p:cNvPr id="6" name="Footer Placeholder 5">
            <a:extLst>
              <a:ext uri="{FF2B5EF4-FFF2-40B4-BE49-F238E27FC236}">
                <a16:creationId xmlns:a16="http://schemas.microsoft.com/office/drawing/2014/main" id="{A6F8B091-22DA-47D0-8E6F-60080CACA3C5}"/>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EAC1806D-7C62-4916-947B-49C3F33D4D82}"/>
              </a:ext>
            </a:extLst>
          </p:cNvPr>
          <p:cNvSpPr>
            <a:spLocks noGrp="1"/>
          </p:cNvSpPr>
          <p:nvPr>
            <p:ph type="sldNum" sz="quarter" idx="12"/>
          </p:nvPr>
        </p:nvSpPr>
        <p:spPr/>
        <p:txBody>
          <a:bodyPr/>
          <a:lstStyle/>
          <a:p>
            <a:fld id="{9F4B3B11-8163-48AE-A03E-B476E814AA07}" type="slidenum">
              <a:rPr lang="sr-Latn-RS" smtClean="0"/>
              <a:t>‹#›</a:t>
            </a:fld>
            <a:endParaRPr lang="sr-Latn-RS"/>
          </a:p>
        </p:txBody>
      </p:sp>
    </p:spTree>
    <p:extLst>
      <p:ext uri="{BB962C8B-B14F-4D97-AF65-F5344CB8AC3E}">
        <p14:creationId xmlns:p14="http://schemas.microsoft.com/office/powerpoint/2010/main" val="317913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870605-BF72-405F-AFED-7C523861D7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EE120551-FB05-4699-BDB3-B863E48F84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9D1A1CB9-404C-4E16-8CC8-BD4D7E4BD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1DB0A-9A0C-4E1F-ADBD-7A23A0D2AD9D}" type="datetimeFigureOut">
              <a:rPr lang="sr-Latn-RS" smtClean="0"/>
              <a:t>27.12.2020.</a:t>
            </a:fld>
            <a:endParaRPr lang="sr-Latn-RS"/>
          </a:p>
        </p:txBody>
      </p:sp>
      <p:sp>
        <p:nvSpPr>
          <p:cNvPr id="5" name="Footer Placeholder 4">
            <a:extLst>
              <a:ext uri="{FF2B5EF4-FFF2-40B4-BE49-F238E27FC236}">
                <a16:creationId xmlns:a16="http://schemas.microsoft.com/office/drawing/2014/main" id="{7B163A09-EC30-41C7-8DC1-909FD5012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238DF2EC-6A8C-4904-8BB6-FE7294532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B3B11-8163-48AE-A03E-B476E814AA07}" type="slidenum">
              <a:rPr lang="sr-Latn-RS" smtClean="0"/>
              <a:t>‹#›</a:t>
            </a:fld>
            <a:endParaRPr lang="sr-Latn-RS"/>
          </a:p>
        </p:txBody>
      </p:sp>
    </p:spTree>
    <p:extLst>
      <p:ext uri="{BB962C8B-B14F-4D97-AF65-F5344CB8AC3E}">
        <p14:creationId xmlns:p14="http://schemas.microsoft.com/office/powerpoint/2010/main" val="3486079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i.org/10.1016/j.envsoft.2019.104549"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mperial.ac.uk/systems-engineering-innovation" TargetMode="External"/><Relationship Id="rId2" Type="http://schemas.openxmlformats.org/officeDocument/2006/relationships/hyperlink" Target="mailto:ana.mijic@imperial.ac.uk" TargetMode="External"/><Relationship Id="rId1" Type="http://schemas.openxmlformats.org/officeDocument/2006/relationships/slideLayout" Target="../slideLayouts/slideLayout2.xml"/><Relationship Id="rId4" Type="http://schemas.openxmlformats.org/officeDocument/2006/relationships/hyperlink" Target="https://www.camelliawate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emf"/><Relationship Id="rId3" Type="http://schemas.openxmlformats.org/officeDocument/2006/relationships/image" Target="../media/image5.jpeg"/><Relationship Id="rId7" Type="http://schemas.openxmlformats.org/officeDocument/2006/relationships/diagramColors" Target="../diagrams/colors1.xml"/><Relationship Id="rId12"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2.jpeg"/><Relationship Id="rId5" Type="http://schemas.openxmlformats.org/officeDocument/2006/relationships/diagramLayout" Target="../diagrams/layout1.xml"/><Relationship Id="rId10" Type="http://schemas.openxmlformats.org/officeDocument/2006/relationships/image" Target="../media/image11.jpeg"/><Relationship Id="rId4" Type="http://schemas.openxmlformats.org/officeDocument/2006/relationships/diagramData" Target="../diagrams/data1.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camelliawater.or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280D57E-C633-4E89-ABEE-82B615ABB6B9}"/>
              </a:ext>
            </a:extLst>
          </p:cNvPr>
          <p:cNvGrpSpPr/>
          <p:nvPr/>
        </p:nvGrpSpPr>
        <p:grpSpPr>
          <a:xfrm>
            <a:off x="574089" y="-3"/>
            <a:ext cx="11617911" cy="1526959"/>
            <a:chOff x="574089" y="-3"/>
            <a:chExt cx="11617911" cy="1526959"/>
          </a:xfrm>
        </p:grpSpPr>
        <p:pic>
          <p:nvPicPr>
            <p:cNvPr id="4" name="Picture 3">
              <a:extLst>
                <a:ext uri="{FF2B5EF4-FFF2-40B4-BE49-F238E27FC236}">
                  <a16:creationId xmlns:a16="http://schemas.microsoft.com/office/drawing/2014/main" id="{220D5D6D-4CA1-4C76-88D5-5CBCDC8F6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89" y="166057"/>
              <a:ext cx="8753383" cy="1194837"/>
            </a:xfrm>
            <a:prstGeom prst="rect">
              <a:avLst/>
            </a:prstGeom>
          </p:spPr>
        </p:pic>
        <p:pic>
          <p:nvPicPr>
            <p:cNvPr id="13" name="Picture 2" descr="Milutin Milanković – naš čovek među najbrilijantnijim svetskim umovima">
              <a:extLst>
                <a:ext uri="{FF2B5EF4-FFF2-40B4-BE49-F238E27FC236}">
                  <a16:creationId xmlns:a16="http://schemas.microsoft.com/office/drawing/2014/main" id="{08F37A49-3BB2-4885-8677-AD9C18717DE2}"/>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9901561" y="-3"/>
              <a:ext cx="2290439" cy="152695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a:extLst>
              <a:ext uri="{FF2B5EF4-FFF2-40B4-BE49-F238E27FC236}">
                <a16:creationId xmlns:a16="http://schemas.microsoft.com/office/drawing/2014/main" id="{1BAE2FF1-FF0F-46BD-ABA3-3F3262A05424}"/>
              </a:ext>
            </a:extLst>
          </p:cNvPr>
          <p:cNvSpPr/>
          <p:nvPr/>
        </p:nvSpPr>
        <p:spPr>
          <a:xfrm>
            <a:off x="0" y="1739489"/>
            <a:ext cx="12192000" cy="53310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sp>
        <p:nvSpPr>
          <p:cNvPr id="7" name="TextBox 6">
            <a:extLst>
              <a:ext uri="{FF2B5EF4-FFF2-40B4-BE49-F238E27FC236}">
                <a16:creationId xmlns:a16="http://schemas.microsoft.com/office/drawing/2014/main" id="{A4D0B819-8F00-4256-970B-E11452AA730C}"/>
              </a:ext>
            </a:extLst>
          </p:cNvPr>
          <p:cNvSpPr txBox="1"/>
          <p:nvPr/>
        </p:nvSpPr>
        <p:spPr>
          <a:xfrm>
            <a:off x="659762" y="2685698"/>
            <a:ext cx="6482693" cy="1384995"/>
          </a:xfrm>
          <a:prstGeom prst="rect">
            <a:avLst/>
          </a:prstGeom>
          <a:noFill/>
        </p:spPr>
        <p:txBody>
          <a:bodyPr wrap="square" rtlCol="0">
            <a:spAutoFit/>
          </a:bodyPr>
          <a:lstStyle/>
          <a:p>
            <a:r>
              <a:rPr lang="en-US" sz="2800" b="1" dirty="0">
                <a:solidFill>
                  <a:srgbClr val="0070C0"/>
                </a:solidFill>
              </a:rPr>
              <a:t>Strategies for urban water management as a part of integrated Blue Green Solutions (BGS) under climate changes uncertainties</a:t>
            </a:r>
            <a:r>
              <a:rPr lang="en-US" sz="2800" dirty="0">
                <a:solidFill>
                  <a:srgbClr val="0070C0"/>
                </a:solidFill>
              </a:rPr>
              <a:t> </a:t>
            </a:r>
          </a:p>
        </p:txBody>
      </p:sp>
      <p:cxnSp>
        <p:nvCxnSpPr>
          <p:cNvPr id="9" name="Straight Connector 8">
            <a:extLst>
              <a:ext uri="{FF2B5EF4-FFF2-40B4-BE49-F238E27FC236}">
                <a16:creationId xmlns:a16="http://schemas.microsoft.com/office/drawing/2014/main" id="{FE824519-000A-4726-BC32-5A2D27C1351B}"/>
              </a:ext>
            </a:extLst>
          </p:cNvPr>
          <p:cNvCxnSpPr>
            <a:cxnSpLocks/>
          </p:cNvCxnSpPr>
          <p:nvPr/>
        </p:nvCxnSpPr>
        <p:spPr>
          <a:xfrm>
            <a:off x="0" y="5331041"/>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4FDE5D-6FAE-4FA0-AB72-663849F12910}"/>
              </a:ext>
            </a:extLst>
          </p:cNvPr>
          <p:cNvCxnSpPr>
            <a:cxnSpLocks/>
          </p:cNvCxnSpPr>
          <p:nvPr/>
        </p:nvCxnSpPr>
        <p:spPr>
          <a:xfrm>
            <a:off x="0" y="5394665"/>
            <a:ext cx="12192000" cy="0"/>
          </a:xfrm>
          <a:prstGeom prst="line">
            <a:avLst/>
          </a:prstGeom>
          <a:ln>
            <a:solidFill>
              <a:srgbClr val="213F9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6CE7F5-1BA1-4DA0-8826-5ACBD519CA61}"/>
              </a:ext>
            </a:extLst>
          </p:cNvPr>
          <p:cNvSpPr txBox="1"/>
          <p:nvPr/>
        </p:nvSpPr>
        <p:spPr>
          <a:xfrm>
            <a:off x="816746" y="5574550"/>
            <a:ext cx="10564427" cy="923330"/>
          </a:xfrm>
          <a:prstGeom prst="rect">
            <a:avLst/>
          </a:prstGeom>
          <a:noFill/>
        </p:spPr>
        <p:txBody>
          <a:bodyPr wrap="square" rtlCol="0">
            <a:spAutoFit/>
          </a:bodyPr>
          <a:lstStyle/>
          <a:p>
            <a:r>
              <a:rPr lang="sr-Latn-RS" dirty="0">
                <a:solidFill>
                  <a:schemeClr val="tx1">
                    <a:lumMod val="50000"/>
                    <a:lumOff val="50000"/>
                  </a:schemeClr>
                </a:solidFill>
                <a:latin typeface="Arial Narrow" panose="020B0606020202030204" pitchFamily="34" charset="0"/>
              </a:rPr>
              <a:t>Author/s </a:t>
            </a:r>
            <a:r>
              <a:rPr lang="en-US" dirty="0">
                <a:latin typeface="Arial Narrow" panose="020B0604020202020204" pitchFamily="34" charset="0"/>
                <a:cs typeface="Arial Narrow" panose="020B0604020202020204" pitchFamily="34" charset="0"/>
              </a:rPr>
              <a:t>Prof. </a:t>
            </a:r>
            <a:r>
              <a:rPr lang="en-US" dirty="0" err="1">
                <a:latin typeface="Arial Narrow" panose="020B0604020202020204" pitchFamily="34" charset="0"/>
                <a:cs typeface="Arial Narrow" panose="020B0604020202020204" pitchFamily="34" charset="0"/>
              </a:rPr>
              <a:t>Čedo</a:t>
            </a:r>
            <a:r>
              <a:rPr lang="en-US" dirty="0">
                <a:latin typeface="Arial Narrow" panose="020B0604020202020204" pitchFamily="34" charset="0"/>
                <a:cs typeface="Arial Narrow" panose="020B0604020202020204" pitchFamily="34" charset="0"/>
              </a:rPr>
              <a:t> </a:t>
            </a:r>
            <a:r>
              <a:rPr lang="en-US" dirty="0" err="1">
                <a:latin typeface="Arial Narrow" panose="020B0604020202020204" pitchFamily="34" charset="0"/>
                <a:cs typeface="Arial Narrow" panose="020B0604020202020204" pitchFamily="34" charset="0"/>
              </a:rPr>
              <a:t>Maksimović</a:t>
            </a:r>
            <a:r>
              <a:rPr lang="en-US" dirty="0">
                <a:latin typeface="Arial Narrow" panose="020B0604020202020204" pitchFamily="34" charset="0"/>
                <a:cs typeface="Arial Narrow" panose="020B0604020202020204" pitchFamily="34" charset="0"/>
              </a:rPr>
              <a:t> &amp; Dr. Ana </a:t>
            </a:r>
            <a:r>
              <a:rPr lang="en-US" dirty="0" err="1">
                <a:latin typeface="Arial Narrow" panose="020B0604020202020204" pitchFamily="34" charset="0"/>
                <a:cs typeface="Arial Narrow" panose="020B0604020202020204" pitchFamily="34" charset="0"/>
              </a:rPr>
              <a:t>Mijić</a:t>
            </a:r>
            <a:endParaRPr lang="en-US" dirty="0">
              <a:latin typeface="Arial Narrow" panose="020B0604020202020204" pitchFamily="34" charset="0"/>
              <a:cs typeface="Arial Narrow" panose="020B0604020202020204" pitchFamily="34" charset="0"/>
            </a:endParaRPr>
          </a:p>
          <a:p>
            <a:r>
              <a:rPr lang="en-US" dirty="0">
                <a:latin typeface="Arial Narrow" panose="020B0604020202020204" pitchFamily="34" charset="0"/>
                <a:cs typeface="Arial Narrow" panose="020B0604020202020204" pitchFamily="34" charset="0"/>
              </a:rPr>
              <a:t>Imperial College London, UK  </a:t>
            </a:r>
          </a:p>
          <a:p>
            <a:endParaRPr lang="sr-Latn-RS" dirty="0">
              <a:solidFill>
                <a:schemeClr val="tx1">
                  <a:lumMod val="50000"/>
                  <a:lumOff val="50000"/>
                </a:schemeClr>
              </a:solidFill>
              <a:latin typeface="Arial Narrow" panose="020B0606020202030204" pitchFamily="34" charset="0"/>
            </a:endParaRPr>
          </a:p>
        </p:txBody>
      </p:sp>
      <p:pic>
        <p:nvPicPr>
          <p:cNvPr id="10" name="Picture 9" descr="BGD Guide-FINAL_Pagina_01.jpg"/>
          <p:cNvPicPr>
            <a:picLocks noChangeAspect="1"/>
          </p:cNvPicPr>
          <p:nvPr/>
        </p:nvPicPr>
        <p:blipFill rotWithShape="1">
          <a:blip r:embed="rId4" cstate="print">
            <a:extLst>
              <a:ext uri="{28A0092B-C50C-407E-A947-70E740481C1C}">
                <a14:useLocalDpi xmlns:a14="http://schemas.microsoft.com/office/drawing/2010/main" val="0"/>
              </a:ext>
            </a:extLst>
          </a:blip>
          <a:srcRect t="-460" b="32275"/>
          <a:stretch/>
        </p:blipFill>
        <p:spPr>
          <a:xfrm>
            <a:off x="7597602" y="2090032"/>
            <a:ext cx="3934636" cy="3793929"/>
          </a:xfrm>
          <a:prstGeom prst="rect">
            <a:avLst/>
          </a:prstGeom>
        </p:spPr>
      </p:pic>
    </p:spTree>
    <p:extLst>
      <p:ext uri="{BB962C8B-B14F-4D97-AF65-F5344CB8AC3E}">
        <p14:creationId xmlns:p14="http://schemas.microsoft.com/office/powerpoint/2010/main" val="2029682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3" y="383926"/>
            <a:ext cx="5533372" cy="461665"/>
          </a:xfrm>
          <a:prstGeom prst="rect">
            <a:avLst/>
          </a:prstGeom>
          <a:noFill/>
          <a:ln>
            <a:noFill/>
          </a:ln>
        </p:spPr>
        <p:txBody>
          <a:bodyPr wrap="square" rtlCol="0">
            <a:spAutoFit/>
          </a:bodyPr>
          <a:lstStyle/>
          <a:p>
            <a:r>
              <a:rPr lang="sr-Latn-RS" sz="2400" b="1" spc="150" dirty="0" err="1">
                <a:solidFill>
                  <a:srgbClr val="213F9A"/>
                </a:solidFill>
                <a:latin typeface="Arial Narrow" panose="020B0606020202030204" pitchFamily="34" charset="0"/>
              </a:rPr>
              <a:t>CityWat</a:t>
            </a:r>
            <a:r>
              <a:rPr lang="sr-Latn-RS" sz="2400" b="1" spc="150" dirty="0">
                <a:solidFill>
                  <a:srgbClr val="213F9A"/>
                </a:solidFill>
                <a:latin typeface="Arial Narrow" panose="020B0606020202030204" pitchFamily="34" charset="0"/>
              </a:rPr>
              <a:t> model</a:t>
            </a:r>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FE3C835-A152-E54A-AF69-B34A837A0E57}"/>
              </a:ext>
            </a:extLst>
          </p:cNvPr>
          <p:cNvSpPr>
            <a:spLocks noGrp="1"/>
          </p:cNvSpPr>
          <p:nvPr>
            <p:ph idx="1"/>
          </p:nvPr>
        </p:nvSpPr>
        <p:spPr>
          <a:xfrm>
            <a:off x="601975" y="2830277"/>
            <a:ext cx="3333752" cy="4351338"/>
          </a:xfrm>
        </p:spPr>
        <p:txBody>
          <a:bodyPr>
            <a:normAutofit/>
          </a:bodyPr>
          <a:lstStyle/>
          <a:p>
            <a:pPr marL="0" indent="0" algn="r">
              <a:buNone/>
            </a:pPr>
            <a:r>
              <a:rPr lang="en-GB" sz="2000" dirty="0">
                <a:latin typeface="Arial Narrow" panose="020B0604020202020204" pitchFamily="34" charset="0"/>
                <a:cs typeface="Arial Narrow" panose="020B0604020202020204" pitchFamily="34" charset="0"/>
              </a:rPr>
              <a:t>We have simulated the built infrastructure part of London’s urban water management</a:t>
            </a:r>
          </a:p>
        </p:txBody>
      </p:sp>
      <p:cxnSp>
        <p:nvCxnSpPr>
          <p:cNvPr id="35" name="Straight Connector 34">
            <a:extLst>
              <a:ext uri="{FF2B5EF4-FFF2-40B4-BE49-F238E27FC236}">
                <a16:creationId xmlns:a16="http://schemas.microsoft.com/office/drawing/2014/main" id="{3397844D-E052-094E-B039-DBF9EAF4EB37}"/>
              </a:ext>
            </a:extLst>
          </p:cNvPr>
          <p:cNvCxnSpPr>
            <a:cxnSpLocks/>
          </p:cNvCxnSpPr>
          <p:nvPr/>
        </p:nvCxnSpPr>
        <p:spPr>
          <a:xfrm>
            <a:off x="4459299" y="3307600"/>
            <a:ext cx="68691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Arrow: Down 14">
            <a:extLst>
              <a:ext uri="{FF2B5EF4-FFF2-40B4-BE49-F238E27FC236}">
                <a16:creationId xmlns:a16="http://schemas.microsoft.com/office/drawing/2014/main" id="{9DAECE1F-173A-334C-9FE0-BE03B4D81DBB}"/>
              </a:ext>
            </a:extLst>
          </p:cNvPr>
          <p:cNvSpPr/>
          <p:nvPr/>
        </p:nvSpPr>
        <p:spPr>
          <a:xfrm>
            <a:off x="10872489" y="3307601"/>
            <a:ext cx="317191" cy="5550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37" name="Arrow: Down 19">
            <a:extLst>
              <a:ext uri="{FF2B5EF4-FFF2-40B4-BE49-F238E27FC236}">
                <a16:creationId xmlns:a16="http://schemas.microsoft.com/office/drawing/2014/main" id="{0DDC4A25-A911-FD43-AFF9-2DE472C6A35F}"/>
              </a:ext>
            </a:extLst>
          </p:cNvPr>
          <p:cNvSpPr/>
          <p:nvPr/>
        </p:nvSpPr>
        <p:spPr>
          <a:xfrm flipV="1">
            <a:off x="4647630" y="2751326"/>
            <a:ext cx="317191" cy="5550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38" name="TextBox 37">
            <a:extLst>
              <a:ext uri="{FF2B5EF4-FFF2-40B4-BE49-F238E27FC236}">
                <a16:creationId xmlns:a16="http://schemas.microsoft.com/office/drawing/2014/main" id="{0C9BC729-ED8A-724D-B810-9DABFD035F20}"/>
              </a:ext>
            </a:extLst>
          </p:cNvPr>
          <p:cNvSpPr txBox="1"/>
          <p:nvPr/>
        </p:nvSpPr>
        <p:spPr>
          <a:xfrm>
            <a:off x="4229848" y="2318277"/>
            <a:ext cx="1152753" cy="512000"/>
          </a:xfrm>
          <a:prstGeom prst="rect">
            <a:avLst/>
          </a:prstGeom>
          <a:noFill/>
        </p:spPr>
        <p:txBody>
          <a:bodyPr wrap="square" rtlCol="0">
            <a:spAutoFit/>
          </a:bodyPr>
          <a:lstStyle/>
          <a:p>
            <a:pPr algn="ctr"/>
            <a:r>
              <a:rPr lang="en-GB" sz="2727">
                <a:solidFill>
                  <a:srgbClr val="FF0000"/>
                </a:solidFill>
              </a:rPr>
              <a:t>Model</a:t>
            </a:r>
          </a:p>
        </p:txBody>
      </p:sp>
      <p:sp>
        <p:nvSpPr>
          <p:cNvPr id="39" name="TextBox 38">
            <a:extLst>
              <a:ext uri="{FF2B5EF4-FFF2-40B4-BE49-F238E27FC236}">
                <a16:creationId xmlns:a16="http://schemas.microsoft.com/office/drawing/2014/main" id="{C05B1BF0-9F68-274A-B98C-1C792B4D0A29}"/>
              </a:ext>
            </a:extLst>
          </p:cNvPr>
          <p:cNvSpPr txBox="1"/>
          <p:nvPr/>
        </p:nvSpPr>
        <p:spPr>
          <a:xfrm>
            <a:off x="10454706" y="3862681"/>
            <a:ext cx="1152753" cy="512000"/>
          </a:xfrm>
          <a:prstGeom prst="rect">
            <a:avLst/>
          </a:prstGeom>
          <a:noFill/>
        </p:spPr>
        <p:txBody>
          <a:bodyPr wrap="square" rtlCol="0">
            <a:spAutoFit/>
          </a:bodyPr>
          <a:lstStyle/>
          <a:p>
            <a:pPr algn="ctr"/>
            <a:r>
              <a:rPr lang="en-GB" sz="2727">
                <a:solidFill>
                  <a:srgbClr val="FF0000"/>
                </a:solidFill>
              </a:rPr>
              <a:t>Data</a:t>
            </a:r>
          </a:p>
        </p:txBody>
      </p:sp>
      <p:grpSp>
        <p:nvGrpSpPr>
          <p:cNvPr id="40" name="Group 39">
            <a:extLst>
              <a:ext uri="{FF2B5EF4-FFF2-40B4-BE49-F238E27FC236}">
                <a16:creationId xmlns:a16="http://schemas.microsoft.com/office/drawing/2014/main" id="{9CA4284E-3724-1A45-9BAF-687955E93AE8}"/>
              </a:ext>
            </a:extLst>
          </p:cNvPr>
          <p:cNvGrpSpPr/>
          <p:nvPr/>
        </p:nvGrpSpPr>
        <p:grpSpPr>
          <a:xfrm>
            <a:off x="4616358" y="1480838"/>
            <a:ext cx="6791556" cy="4785972"/>
            <a:chOff x="6016558" y="1720874"/>
            <a:chExt cx="3874523" cy="2968821"/>
          </a:xfrm>
        </p:grpSpPr>
        <p:pic>
          <p:nvPicPr>
            <p:cNvPr id="41" name="Picture 40">
              <a:extLst>
                <a:ext uri="{FF2B5EF4-FFF2-40B4-BE49-F238E27FC236}">
                  <a16:creationId xmlns:a16="http://schemas.microsoft.com/office/drawing/2014/main" id="{CE1691C0-6347-7A46-93F8-BD25226146CB}"/>
                </a:ext>
              </a:extLst>
            </p:cNvPr>
            <p:cNvPicPr>
              <a:picLocks noChangeAspect="1"/>
            </p:cNvPicPr>
            <p:nvPr/>
          </p:nvPicPr>
          <p:blipFill rotWithShape="1">
            <a:blip r:embed="rId4">
              <a:alphaModFix amt="35000"/>
            </a:blip>
            <a:srcRect b="12961"/>
            <a:stretch/>
          </p:blipFill>
          <p:spPr>
            <a:xfrm>
              <a:off x="6016558" y="1720874"/>
              <a:ext cx="3874523" cy="2968821"/>
            </a:xfrm>
            <a:prstGeom prst="rect">
              <a:avLst/>
            </a:prstGeom>
            <a:ln>
              <a:noFill/>
            </a:ln>
          </p:spPr>
        </p:pic>
        <p:sp>
          <p:nvSpPr>
            <p:cNvPr id="42" name="Oval 41">
              <a:extLst>
                <a:ext uri="{FF2B5EF4-FFF2-40B4-BE49-F238E27FC236}">
                  <a16:creationId xmlns:a16="http://schemas.microsoft.com/office/drawing/2014/main" id="{A6C6F21A-D4EA-C04D-B1EC-D6F40349242D}"/>
                </a:ext>
              </a:extLst>
            </p:cNvPr>
            <p:cNvSpPr/>
            <p:nvPr/>
          </p:nvSpPr>
          <p:spPr>
            <a:xfrm>
              <a:off x="6184663" y="3416800"/>
              <a:ext cx="108000" cy="108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63EF4C89-2F92-B94F-B7BF-CACF056FAABB}"/>
                </a:ext>
              </a:extLst>
            </p:cNvPr>
            <p:cNvSpPr/>
            <p:nvPr/>
          </p:nvSpPr>
          <p:spPr>
            <a:xfrm>
              <a:off x="9339513" y="3411314"/>
              <a:ext cx="108000" cy="108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Arrow Connector 43">
              <a:extLst>
                <a:ext uri="{FF2B5EF4-FFF2-40B4-BE49-F238E27FC236}">
                  <a16:creationId xmlns:a16="http://schemas.microsoft.com/office/drawing/2014/main" id="{8FCA782E-1AB8-9146-8725-F092433B3FE9}"/>
                </a:ext>
              </a:extLst>
            </p:cNvPr>
            <p:cNvCxnSpPr>
              <a:cxnSpLocks/>
              <a:endCxn id="43" idx="0"/>
            </p:cNvCxnSpPr>
            <p:nvPr/>
          </p:nvCxnSpPr>
          <p:spPr>
            <a:xfrm>
              <a:off x="9144729" y="3076465"/>
              <a:ext cx="248784" cy="3348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C48BEBB1-96E9-F94C-8364-3CF2271B06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4256" y="1825186"/>
              <a:ext cx="2419127" cy="1677497"/>
            </a:xfrm>
            <a:prstGeom prst="rect">
              <a:avLst/>
            </a:prstGeom>
          </p:spPr>
        </p:pic>
        <p:cxnSp>
          <p:nvCxnSpPr>
            <p:cNvPr id="46" name="Straight Arrow Connector 45">
              <a:extLst>
                <a:ext uri="{FF2B5EF4-FFF2-40B4-BE49-F238E27FC236}">
                  <a16:creationId xmlns:a16="http://schemas.microsoft.com/office/drawing/2014/main" id="{1DAA628E-B9D3-184B-B6C9-65D91BF77CD2}"/>
                </a:ext>
              </a:extLst>
            </p:cNvPr>
            <p:cNvCxnSpPr>
              <a:cxnSpLocks/>
              <a:stCxn id="42" idx="7"/>
            </p:cNvCxnSpPr>
            <p:nvPr/>
          </p:nvCxnSpPr>
          <p:spPr>
            <a:xfrm flipV="1">
              <a:off x="6276847" y="3054512"/>
              <a:ext cx="467409" cy="3781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346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3" y="383926"/>
            <a:ext cx="5533372" cy="461665"/>
          </a:xfrm>
          <a:prstGeom prst="rect">
            <a:avLst/>
          </a:prstGeom>
          <a:noFill/>
          <a:ln>
            <a:noFill/>
          </a:ln>
        </p:spPr>
        <p:txBody>
          <a:bodyPr wrap="square" rtlCol="0">
            <a:spAutoFit/>
          </a:bodyPr>
          <a:lstStyle/>
          <a:p>
            <a:r>
              <a:rPr lang="sr-Latn-RS" sz="2400" b="1" spc="150" dirty="0" err="1">
                <a:solidFill>
                  <a:srgbClr val="213F9A"/>
                </a:solidFill>
                <a:latin typeface="Arial Narrow" panose="020B0606020202030204" pitchFamily="34" charset="0"/>
              </a:rPr>
              <a:t>Integrated</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modelling</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approach</a:t>
            </a:r>
            <a:r>
              <a:rPr lang="sr-Latn-RS" sz="2400" b="1" spc="150" dirty="0">
                <a:solidFill>
                  <a:srgbClr val="213F9A"/>
                </a:solidFill>
                <a:latin typeface="Arial Narrow" panose="020B0606020202030204" pitchFamily="34" charset="0"/>
              </a:rPr>
              <a:t> </a:t>
            </a:r>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C92D2E-5819-2F4D-B345-ABFE3924E849}"/>
              </a:ext>
            </a:extLst>
          </p:cNvPr>
          <p:cNvPicPr>
            <a:picLocks noChangeAspect="1"/>
          </p:cNvPicPr>
          <p:nvPr/>
        </p:nvPicPr>
        <p:blipFill>
          <a:blip r:embed="rId4"/>
          <a:stretch>
            <a:fillRect/>
          </a:stretch>
        </p:blipFill>
        <p:spPr>
          <a:xfrm>
            <a:off x="3530652" y="3207023"/>
            <a:ext cx="5591175" cy="2476500"/>
          </a:xfrm>
          <a:prstGeom prst="rect">
            <a:avLst/>
          </a:prstGeom>
        </p:spPr>
      </p:pic>
      <p:sp>
        <p:nvSpPr>
          <p:cNvPr id="12" name="Rectangle 11">
            <a:extLst>
              <a:ext uri="{FF2B5EF4-FFF2-40B4-BE49-F238E27FC236}">
                <a16:creationId xmlns:a16="http://schemas.microsoft.com/office/drawing/2014/main" id="{25ED7E74-1736-DF45-9984-4E64066A12F5}"/>
              </a:ext>
            </a:extLst>
          </p:cNvPr>
          <p:cNvSpPr/>
          <p:nvPr/>
        </p:nvSpPr>
        <p:spPr>
          <a:xfrm>
            <a:off x="515566" y="1967704"/>
            <a:ext cx="2770016" cy="738664"/>
          </a:xfrm>
          <a:prstGeom prst="rect">
            <a:avLst/>
          </a:prstGeom>
        </p:spPr>
        <p:txBody>
          <a:bodyPr wrap="square">
            <a:spAutoFit/>
          </a:bodyPr>
          <a:lstStyle/>
          <a:p>
            <a:pPr algn="ctr"/>
            <a:r>
              <a:rPr lang="en-GB" sz="1400" dirty="0">
                <a:latin typeface="Arial Narrow" panose="020B0604020202020204" pitchFamily="34" charset="0"/>
                <a:cs typeface="Arial Narrow" panose="020B0604020202020204" pitchFamily="34" charset="0"/>
              </a:rPr>
              <a:t>1. Start by gathering all the different components (models) you want to represent</a:t>
            </a:r>
          </a:p>
        </p:txBody>
      </p:sp>
      <p:sp>
        <p:nvSpPr>
          <p:cNvPr id="14" name="Rectangle 13">
            <a:extLst>
              <a:ext uri="{FF2B5EF4-FFF2-40B4-BE49-F238E27FC236}">
                <a16:creationId xmlns:a16="http://schemas.microsoft.com/office/drawing/2014/main" id="{E1F78178-E0FB-4C45-BFDA-B5C4C07A5CC7}"/>
              </a:ext>
            </a:extLst>
          </p:cNvPr>
          <p:cNvSpPr/>
          <p:nvPr/>
        </p:nvSpPr>
        <p:spPr>
          <a:xfrm>
            <a:off x="3530653" y="2681091"/>
            <a:ext cx="5498082" cy="523220"/>
          </a:xfrm>
          <a:prstGeom prst="rect">
            <a:avLst/>
          </a:prstGeom>
        </p:spPr>
        <p:txBody>
          <a:bodyPr wrap="square">
            <a:spAutoFit/>
          </a:bodyPr>
          <a:lstStyle/>
          <a:p>
            <a:pPr algn="ctr"/>
            <a:r>
              <a:rPr lang="en-GB" sz="1400" dirty="0">
                <a:latin typeface="Arial Narrow" panose="020B0604020202020204" pitchFamily="34" charset="0"/>
                <a:cs typeface="Arial Narrow" panose="020B0604020202020204" pitchFamily="34" charset="0"/>
              </a:rPr>
              <a:t>2. Use an integration framework to enable components to send and receive information between each other</a:t>
            </a:r>
          </a:p>
        </p:txBody>
      </p:sp>
      <p:sp>
        <p:nvSpPr>
          <p:cNvPr id="15" name="Rectangle 14">
            <a:extLst>
              <a:ext uri="{FF2B5EF4-FFF2-40B4-BE49-F238E27FC236}">
                <a16:creationId xmlns:a16="http://schemas.microsoft.com/office/drawing/2014/main" id="{6086EC80-071F-A54B-9BB9-6ED42AEADA8E}"/>
              </a:ext>
            </a:extLst>
          </p:cNvPr>
          <p:cNvSpPr/>
          <p:nvPr/>
        </p:nvSpPr>
        <p:spPr>
          <a:xfrm>
            <a:off x="8698613" y="1561277"/>
            <a:ext cx="3119059" cy="738664"/>
          </a:xfrm>
          <a:prstGeom prst="rect">
            <a:avLst/>
          </a:prstGeom>
        </p:spPr>
        <p:txBody>
          <a:bodyPr wrap="square">
            <a:spAutoFit/>
          </a:bodyPr>
          <a:lstStyle/>
          <a:p>
            <a:pPr algn="ctr"/>
            <a:r>
              <a:rPr lang="en-GB" sz="1400" dirty="0">
                <a:latin typeface="Arial Narrow" panose="020B0604020202020204" pitchFamily="34" charset="0"/>
                <a:cs typeface="Arial Narrow" panose="020B0604020202020204" pitchFamily="34" charset="0"/>
              </a:rPr>
              <a:t>3. Orchestrate in what order different components are triggered each timestep by drawing on experts of the system in question</a:t>
            </a:r>
          </a:p>
        </p:txBody>
      </p:sp>
      <p:pic>
        <p:nvPicPr>
          <p:cNvPr id="16" name="Picture 2" descr="Conductor Mickey inspiration for Philharmagic | Mickey mouse ...">
            <a:extLst>
              <a:ext uri="{FF2B5EF4-FFF2-40B4-BE49-F238E27FC236}">
                <a16:creationId xmlns:a16="http://schemas.microsoft.com/office/drawing/2014/main" id="{6E60B0F2-E7F1-1D47-9BF3-029F960C99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7611" y="2632183"/>
            <a:ext cx="1702254" cy="20909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a:extLst>
              <a:ext uri="{FF2B5EF4-FFF2-40B4-BE49-F238E27FC236}">
                <a16:creationId xmlns:a16="http://schemas.microsoft.com/office/drawing/2014/main" id="{A1B7DB0F-67B9-B843-BF9F-EDE641FE4021}"/>
              </a:ext>
            </a:extLst>
          </p:cNvPr>
          <p:cNvGraphicFramePr>
            <a:graphicFrameLocks noGrp="1"/>
          </p:cNvGraphicFramePr>
          <p:nvPr>
            <p:extLst>
              <p:ext uri="{D42A27DB-BD31-4B8C-83A1-F6EECF244321}">
                <p14:modId xmlns:p14="http://schemas.microsoft.com/office/powerpoint/2010/main" val="270331877"/>
              </p:ext>
            </p:extLst>
          </p:nvPr>
        </p:nvGraphicFramePr>
        <p:xfrm>
          <a:off x="630936" y="2844490"/>
          <a:ext cx="2447925" cy="1828800"/>
        </p:xfrm>
        <a:graphic>
          <a:graphicData uri="http://schemas.openxmlformats.org/drawingml/2006/table">
            <a:tbl>
              <a:tblPr firstRow="1" firstCol="1" bandRow="1">
                <a:tableStyleId>{793D81CF-94F2-401A-BA57-92F5A7B2D0C5}</a:tableStyleId>
              </a:tblPr>
              <a:tblGrid>
                <a:gridCol w="908349">
                  <a:extLst>
                    <a:ext uri="{9D8B030D-6E8A-4147-A177-3AD203B41FA5}">
                      <a16:colId xmlns:a16="http://schemas.microsoft.com/office/drawing/2014/main" val="3817537958"/>
                    </a:ext>
                  </a:extLst>
                </a:gridCol>
                <a:gridCol w="1539576">
                  <a:extLst>
                    <a:ext uri="{9D8B030D-6E8A-4147-A177-3AD203B41FA5}">
                      <a16:colId xmlns:a16="http://schemas.microsoft.com/office/drawing/2014/main" val="57078471"/>
                    </a:ext>
                  </a:extLst>
                </a:gridCol>
              </a:tblGrid>
              <a:tr h="0">
                <a:tc>
                  <a:txBody>
                    <a:bodyPr/>
                    <a:lstStyle/>
                    <a:p>
                      <a:pPr>
                        <a:spcAft>
                          <a:spcPts val="400"/>
                        </a:spcAft>
                      </a:pPr>
                      <a:r>
                        <a:rPr lang="en-GB" sz="1000" dirty="0">
                          <a:effectLst/>
                        </a:rPr>
                        <a:t>Component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4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Spatial type</a:t>
                      </a:r>
                    </a:p>
                  </a:txBody>
                  <a:tcPr marL="68580" marR="68580" marT="0" marB="0"/>
                </a:tc>
                <a:extLst>
                  <a:ext uri="{0D108BD9-81ED-4DB2-BD59-A6C34878D82A}">
                    <a16:rowId xmlns:a16="http://schemas.microsoft.com/office/drawing/2014/main" val="2620755311"/>
                  </a:ext>
                </a:extLst>
              </a:tr>
              <a:tr h="0">
                <a:tc>
                  <a:txBody>
                    <a:bodyPr/>
                    <a:lstStyle/>
                    <a:p>
                      <a:pPr>
                        <a:spcAft>
                          <a:spcPts val="400"/>
                        </a:spcAft>
                      </a:pPr>
                      <a:r>
                        <a:rPr lang="en-GB" sz="1000" dirty="0">
                          <a:effectLst/>
                        </a:rPr>
                        <a:t>Junction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4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Point</a:t>
                      </a:r>
                    </a:p>
                  </a:txBody>
                  <a:tcPr marL="68580" marR="68580" marT="0" marB="0"/>
                </a:tc>
                <a:extLst>
                  <a:ext uri="{0D108BD9-81ED-4DB2-BD59-A6C34878D82A}">
                    <a16:rowId xmlns:a16="http://schemas.microsoft.com/office/drawing/2014/main" val="3867295214"/>
                  </a:ext>
                </a:extLst>
              </a:tr>
              <a:tr h="0">
                <a:tc>
                  <a:txBody>
                    <a:bodyPr/>
                    <a:lstStyle/>
                    <a:p>
                      <a:pPr>
                        <a:spcAft>
                          <a:spcPts val="400"/>
                        </a:spcAft>
                      </a:pPr>
                      <a:r>
                        <a:rPr lang="en-GB" sz="1000" dirty="0">
                          <a:effectLst/>
                        </a:rPr>
                        <a:t>Reservoir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4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Aggregation of reservoirs</a:t>
                      </a:r>
                    </a:p>
                  </a:txBody>
                  <a:tcPr marL="68580" marR="68580" marT="0" marB="0"/>
                </a:tc>
                <a:extLst>
                  <a:ext uri="{0D108BD9-81ED-4DB2-BD59-A6C34878D82A}">
                    <a16:rowId xmlns:a16="http://schemas.microsoft.com/office/drawing/2014/main" val="695298511"/>
                  </a:ext>
                </a:extLst>
              </a:tr>
              <a:tr h="0">
                <a:tc>
                  <a:txBody>
                    <a:bodyPr/>
                    <a:lstStyle/>
                    <a:p>
                      <a:pPr>
                        <a:spcAft>
                          <a:spcPts val="400"/>
                        </a:spcAft>
                      </a:pPr>
                      <a:r>
                        <a:rPr lang="en-GB" sz="1000" dirty="0" err="1">
                          <a:effectLst/>
                        </a:rPr>
                        <a:t>Wtw</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4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Point</a:t>
                      </a:r>
                    </a:p>
                  </a:txBody>
                  <a:tcPr marL="68580" marR="68580" marT="0" marB="0"/>
                </a:tc>
                <a:extLst>
                  <a:ext uri="{0D108BD9-81ED-4DB2-BD59-A6C34878D82A}">
                    <a16:rowId xmlns:a16="http://schemas.microsoft.com/office/drawing/2014/main" val="2823479822"/>
                  </a:ext>
                </a:extLst>
              </a:tr>
              <a:tr h="0">
                <a:tc>
                  <a:txBody>
                    <a:bodyPr/>
                    <a:lstStyle/>
                    <a:p>
                      <a:pPr>
                        <a:spcAft>
                          <a:spcPts val="400"/>
                        </a:spcAft>
                      </a:pPr>
                      <a:r>
                        <a:rPr lang="en-GB" sz="1000" dirty="0">
                          <a:effectLst/>
                        </a:rPr>
                        <a:t>Distribution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4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Aggregation of network</a:t>
                      </a:r>
                    </a:p>
                  </a:txBody>
                  <a:tcPr marL="68580" marR="68580" marT="0" marB="0"/>
                </a:tc>
                <a:extLst>
                  <a:ext uri="{0D108BD9-81ED-4DB2-BD59-A6C34878D82A}">
                    <a16:rowId xmlns:a16="http://schemas.microsoft.com/office/drawing/2014/main" val="3360390035"/>
                  </a:ext>
                </a:extLst>
              </a:tr>
              <a:tr h="50356">
                <a:tc>
                  <a:txBody>
                    <a:bodyPr/>
                    <a:lstStyle/>
                    <a:p>
                      <a:pPr>
                        <a:spcAft>
                          <a:spcPts val="400"/>
                        </a:spcAft>
                      </a:pPr>
                      <a:r>
                        <a:rPr lang="en-GB" sz="1000" dirty="0">
                          <a:effectLst/>
                        </a:rPr>
                        <a:t>Demand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4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Area</a:t>
                      </a:r>
                    </a:p>
                  </a:txBody>
                  <a:tcPr marL="68580" marR="68580" marT="0" marB="0"/>
                </a:tc>
                <a:extLst>
                  <a:ext uri="{0D108BD9-81ED-4DB2-BD59-A6C34878D82A}">
                    <a16:rowId xmlns:a16="http://schemas.microsoft.com/office/drawing/2014/main" val="1851627461"/>
                  </a:ext>
                </a:extLst>
              </a:tr>
              <a:tr h="0">
                <a:tc>
                  <a:txBody>
                    <a:bodyPr/>
                    <a:lstStyle/>
                    <a:p>
                      <a:pPr>
                        <a:spcAft>
                          <a:spcPts val="400"/>
                        </a:spcAft>
                      </a:pPr>
                      <a:r>
                        <a:rPr lang="en-GB" sz="1000" dirty="0">
                          <a:effectLst/>
                        </a:rPr>
                        <a:t>Land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4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Area</a:t>
                      </a:r>
                    </a:p>
                  </a:txBody>
                  <a:tcPr marL="68580" marR="68580" marT="0" marB="0"/>
                </a:tc>
                <a:extLst>
                  <a:ext uri="{0D108BD9-81ED-4DB2-BD59-A6C34878D82A}">
                    <a16:rowId xmlns:a16="http://schemas.microsoft.com/office/drawing/2014/main" val="1723528651"/>
                  </a:ext>
                </a:extLst>
              </a:tr>
              <a:tr h="0">
                <a:tc>
                  <a:txBody>
                    <a:bodyPr/>
                    <a:lstStyle/>
                    <a:p>
                      <a:pPr>
                        <a:spcAft>
                          <a:spcPts val="400"/>
                        </a:spcAft>
                      </a:pPr>
                      <a:r>
                        <a:rPr lang="en-GB" sz="1000" dirty="0">
                          <a:effectLst/>
                        </a:rPr>
                        <a:t>Sewerage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4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Aggregation of network</a:t>
                      </a:r>
                    </a:p>
                  </a:txBody>
                  <a:tcPr marL="68580" marR="68580" marT="0" marB="0"/>
                </a:tc>
                <a:extLst>
                  <a:ext uri="{0D108BD9-81ED-4DB2-BD59-A6C34878D82A}">
                    <a16:rowId xmlns:a16="http://schemas.microsoft.com/office/drawing/2014/main" val="1784842126"/>
                  </a:ext>
                </a:extLst>
              </a:tr>
              <a:tr h="0">
                <a:tc>
                  <a:txBody>
                    <a:bodyPr/>
                    <a:lstStyle/>
                    <a:p>
                      <a:pPr>
                        <a:spcAft>
                          <a:spcPts val="400"/>
                        </a:spcAft>
                      </a:pPr>
                      <a:r>
                        <a:rPr lang="en-GB" sz="1000">
                          <a:effectLst/>
                        </a:rPr>
                        <a:t>Wwtw</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4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Point</a:t>
                      </a:r>
                    </a:p>
                  </a:txBody>
                  <a:tcPr marL="68580" marR="68580" marT="0" marB="0"/>
                </a:tc>
                <a:extLst>
                  <a:ext uri="{0D108BD9-81ED-4DB2-BD59-A6C34878D82A}">
                    <a16:rowId xmlns:a16="http://schemas.microsoft.com/office/drawing/2014/main" val="3350525937"/>
                  </a:ext>
                </a:extLst>
              </a:tr>
              <a:tr h="0">
                <a:tc>
                  <a:txBody>
                    <a:bodyPr/>
                    <a:lstStyle/>
                    <a:p>
                      <a:pPr>
                        <a:spcAft>
                          <a:spcPts val="400"/>
                        </a:spcAft>
                      </a:pPr>
                      <a:r>
                        <a:rPr lang="en-GB" sz="1000" dirty="0">
                          <a:effectLst/>
                        </a:rPr>
                        <a:t>Inflow</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4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Point (that drains a catchment)</a:t>
                      </a:r>
                    </a:p>
                  </a:txBody>
                  <a:tcPr marL="68580" marR="68580" marT="0" marB="0"/>
                </a:tc>
                <a:extLst>
                  <a:ext uri="{0D108BD9-81ED-4DB2-BD59-A6C34878D82A}">
                    <a16:rowId xmlns:a16="http://schemas.microsoft.com/office/drawing/2014/main" val="4197847827"/>
                  </a:ext>
                </a:extLst>
              </a:tr>
            </a:tbl>
          </a:graphicData>
        </a:graphic>
      </p:graphicFrame>
      <p:sp>
        <p:nvSpPr>
          <p:cNvPr id="18" name="Rectangle 17">
            <a:extLst>
              <a:ext uri="{FF2B5EF4-FFF2-40B4-BE49-F238E27FC236}">
                <a16:creationId xmlns:a16="http://schemas.microsoft.com/office/drawing/2014/main" id="{E64417F7-F807-F44B-BF36-38DDD912F288}"/>
              </a:ext>
            </a:extLst>
          </p:cNvPr>
          <p:cNvSpPr/>
          <p:nvPr/>
        </p:nvSpPr>
        <p:spPr>
          <a:xfrm>
            <a:off x="3779211" y="5669444"/>
            <a:ext cx="5244838" cy="276999"/>
          </a:xfrm>
          <a:prstGeom prst="rect">
            <a:avLst/>
          </a:prstGeom>
        </p:spPr>
        <p:txBody>
          <a:bodyPr wrap="square">
            <a:spAutoFit/>
          </a:bodyPr>
          <a:lstStyle/>
          <a:p>
            <a:pPr algn="ctr"/>
            <a:r>
              <a:rPr lang="en-GB" sz="1200" dirty="0">
                <a:latin typeface="Arial Narrow" panose="020B0604020202020204" pitchFamily="34" charset="0"/>
                <a:cs typeface="Arial Narrow" panose="020B0604020202020204" pitchFamily="34" charset="0"/>
              </a:rPr>
              <a:t>A Harpham-Hummel adapter from </a:t>
            </a:r>
            <a:r>
              <a:rPr lang="en-GB" sz="1200" dirty="0">
                <a:latin typeface="Arial Narrow" panose="020B0604020202020204" pitchFamily="34" charset="0"/>
                <a:cs typeface="Arial Narrow" panose="020B0604020202020204" pitchFamily="34" charset="0"/>
                <a:hlinkClick r:id="rId6"/>
              </a:rPr>
              <a:t>https://doi.org/10.1016/j.envsoft.2019.104549</a:t>
            </a:r>
            <a:r>
              <a:rPr lang="en-GB" sz="1200" dirty="0">
                <a:latin typeface="Arial Narrow" panose="020B0604020202020204" pitchFamily="34" charset="0"/>
                <a:cs typeface="Arial Narrow" panose="020B0604020202020204" pitchFamily="34" charset="0"/>
              </a:rPr>
              <a:t> </a:t>
            </a:r>
          </a:p>
        </p:txBody>
      </p:sp>
    </p:spTree>
    <p:extLst>
      <p:ext uri="{BB962C8B-B14F-4D97-AF65-F5344CB8AC3E}">
        <p14:creationId xmlns:p14="http://schemas.microsoft.com/office/powerpoint/2010/main" val="100346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2" y="383926"/>
            <a:ext cx="5922763" cy="461665"/>
          </a:xfrm>
          <a:prstGeom prst="rect">
            <a:avLst/>
          </a:prstGeom>
          <a:noFill/>
          <a:ln>
            <a:noFill/>
          </a:ln>
        </p:spPr>
        <p:txBody>
          <a:bodyPr wrap="square" rtlCol="0">
            <a:spAutoFit/>
          </a:bodyPr>
          <a:lstStyle/>
          <a:p>
            <a:r>
              <a:rPr lang="sr-Latn-RS" sz="2400" b="1" spc="150" dirty="0" err="1">
                <a:solidFill>
                  <a:srgbClr val="213F9A"/>
                </a:solidFill>
                <a:latin typeface="Arial Narrow" panose="020B0606020202030204" pitchFamily="34" charset="0"/>
              </a:rPr>
              <a:t>Proof</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of</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concept</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simulations</a:t>
            </a:r>
            <a:r>
              <a:rPr lang="sr-Latn-RS" sz="2400" b="1" spc="150" dirty="0">
                <a:solidFill>
                  <a:srgbClr val="213F9A"/>
                </a:solidFill>
                <a:latin typeface="Arial Narrow" panose="020B0606020202030204" pitchFamily="34" charset="0"/>
              </a:rPr>
              <a:t> at </a:t>
            </a:r>
            <a:r>
              <a:rPr lang="sr-Latn-RS" sz="2400" b="1" spc="150" dirty="0" err="1">
                <a:solidFill>
                  <a:srgbClr val="213F9A"/>
                </a:solidFill>
                <a:latin typeface="Arial Narrow" panose="020B0606020202030204" pitchFamily="34" charset="0"/>
              </a:rPr>
              <a:t>city</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scale</a:t>
            </a:r>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713B5E0-F056-DE43-8CC3-455CF7744675}"/>
              </a:ext>
            </a:extLst>
          </p:cNvPr>
          <p:cNvSpPr/>
          <p:nvPr/>
        </p:nvSpPr>
        <p:spPr>
          <a:xfrm>
            <a:off x="571502" y="5296839"/>
            <a:ext cx="5345533" cy="776495"/>
          </a:xfrm>
          <a:prstGeom prst="rect">
            <a:avLst/>
          </a:prstGeom>
        </p:spPr>
        <p:txBody>
          <a:bodyPr wrap="square">
            <a:spAutoFit/>
          </a:bodyPr>
          <a:lstStyle/>
          <a:p>
            <a:pPr algn="ctr">
              <a:lnSpc>
                <a:spcPct val="107000"/>
              </a:lnSpc>
              <a:spcAft>
                <a:spcPts val="1067"/>
              </a:spcAft>
            </a:pPr>
            <a:r>
              <a:rPr lang="en-GB" sz="1400" dirty="0">
                <a:latin typeface="Arial Narrow" panose="020B0604020202020204" pitchFamily="34" charset="0"/>
                <a:ea typeface="Calibri" panose="020F0502020204030204" pitchFamily="34" charset="0"/>
                <a:cs typeface="Arial Narrow" panose="020B0604020202020204" pitchFamily="34" charset="0"/>
              </a:rPr>
              <a:t>Our lumped model does a reasonable job of projecting supply reservoir volume – we expect differences to occur due to omission of emergency options (e.g. NLARS/Stratford Box)</a:t>
            </a:r>
            <a:r>
              <a:rPr lang="en-GB" sz="1467" dirty="0">
                <a:latin typeface="Arial Narrow" panose="020B0604020202020204" pitchFamily="34" charset="0"/>
                <a:ea typeface="Calibri" panose="020F0502020204030204" pitchFamily="34" charset="0"/>
                <a:cs typeface="Arial Narrow" panose="020B0604020202020204" pitchFamily="34" charset="0"/>
              </a:rPr>
              <a:t> – NSE = 0.85</a:t>
            </a:r>
          </a:p>
        </p:txBody>
      </p:sp>
      <p:pic>
        <p:nvPicPr>
          <p:cNvPr id="12" name="Picture 11" descr="A screenshot of a cell phone&#10;&#10;Description automatically generated">
            <a:extLst>
              <a:ext uri="{FF2B5EF4-FFF2-40B4-BE49-F238E27FC236}">
                <a16:creationId xmlns:a16="http://schemas.microsoft.com/office/drawing/2014/main" id="{28F3E51E-DCE4-454B-BFE3-9CCB3D97438F}"/>
              </a:ext>
            </a:extLst>
          </p:cNvPr>
          <p:cNvPicPr>
            <a:picLocks noChangeAspect="1"/>
          </p:cNvPicPr>
          <p:nvPr/>
        </p:nvPicPr>
        <p:blipFill>
          <a:blip r:embed="rId4"/>
          <a:stretch>
            <a:fillRect/>
          </a:stretch>
        </p:blipFill>
        <p:spPr>
          <a:xfrm>
            <a:off x="725999" y="1625009"/>
            <a:ext cx="5036539" cy="3357692"/>
          </a:xfrm>
          <a:prstGeom prst="rect">
            <a:avLst/>
          </a:prstGeom>
        </p:spPr>
      </p:pic>
      <p:grpSp>
        <p:nvGrpSpPr>
          <p:cNvPr id="14" name="Group 13">
            <a:extLst>
              <a:ext uri="{FF2B5EF4-FFF2-40B4-BE49-F238E27FC236}">
                <a16:creationId xmlns:a16="http://schemas.microsoft.com/office/drawing/2014/main" id="{A9F82EB1-5D19-A44A-BF59-E4D01534FEB6}"/>
              </a:ext>
            </a:extLst>
          </p:cNvPr>
          <p:cNvGrpSpPr/>
          <p:nvPr/>
        </p:nvGrpSpPr>
        <p:grpSpPr>
          <a:xfrm>
            <a:off x="5917035" y="2081041"/>
            <a:ext cx="5361984" cy="2702099"/>
            <a:chOff x="5273066" y="3546053"/>
            <a:chExt cx="4021488" cy="2026574"/>
          </a:xfrm>
        </p:grpSpPr>
        <p:pic>
          <p:nvPicPr>
            <p:cNvPr id="15" name="Picture 14">
              <a:extLst>
                <a:ext uri="{FF2B5EF4-FFF2-40B4-BE49-F238E27FC236}">
                  <a16:creationId xmlns:a16="http://schemas.microsoft.com/office/drawing/2014/main" id="{8E047172-56D4-2C44-8AC6-E0F04CB21384}"/>
                </a:ext>
              </a:extLst>
            </p:cNvPr>
            <p:cNvPicPr>
              <a:picLocks noChangeAspect="1"/>
            </p:cNvPicPr>
            <p:nvPr/>
          </p:nvPicPr>
          <p:blipFill rotWithShape="1">
            <a:blip r:embed="rId5">
              <a:extLst>
                <a:ext uri="{28A0092B-C50C-407E-A947-70E740481C1C}">
                  <a14:useLocalDpi xmlns:a14="http://schemas.microsoft.com/office/drawing/2010/main" val="0"/>
                </a:ext>
              </a:extLst>
            </a:blip>
            <a:srcRect t="52493" b="8773"/>
            <a:stretch/>
          </p:blipFill>
          <p:spPr>
            <a:xfrm>
              <a:off x="6208814" y="3546053"/>
              <a:ext cx="3085740" cy="1818825"/>
            </a:xfrm>
            <a:prstGeom prst="rect">
              <a:avLst/>
            </a:prstGeom>
          </p:spPr>
        </p:pic>
        <p:sp>
          <p:nvSpPr>
            <p:cNvPr id="16" name="TextBox 15">
              <a:extLst>
                <a:ext uri="{FF2B5EF4-FFF2-40B4-BE49-F238E27FC236}">
                  <a16:creationId xmlns:a16="http://schemas.microsoft.com/office/drawing/2014/main" id="{A2256A5B-B57E-D946-84C6-D7C566B4A523}"/>
                </a:ext>
              </a:extLst>
            </p:cNvPr>
            <p:cNvSpPr txBox="1"/>
            <p:nvPr/>
          </p:nvSpPr>
          <p:spPr>
            <a:xfrm>
              <a:off x="5273066" y="4057654"/>
              <a:ext cx="1194409" cy="346249"/>
            </a:xfrm>
            <a:prstGeom prst="rect">
              <a:avLst/>
            </a:prstGeom>
            <a:noFill/>
          </p:spPr>
          <p:txBody>
            <a:bodyPr wrap="square" rtlCol="0">
              <a:spAutoFit/>
            </a:bodyPr>
            <a:lstStyle/>
            <a:p>
              <a:r>
                <a:rPr lang="en-GB" sz="1200" dirty="0" err="1">
                  <a:latin typeface="Arial" panose="020B0604020202020204" pitchFamily="34" charset="0"/>
                  <a:cs typeface="Arial" panose="020B0604020202020204" pitchFamily="34" charset="0"/>
                </a:rPr>
                <a:t>CityWat</a:t>
              </a:r>
              <a:r>
                <a:rPr lang="en-GB" sz="1200" dirty="0">
                  <a:latin typeface="Arial" panose="020B0604020202020204" pitchFamily="34" charset="0"/>
                  <a:cs typeface="Arial" panose="020B0604020202020204" pitchFamily="34" charset="0"/>
                </a:rPr>
                <a:t> Modelled Phosphorus (mg/l)</a:t>
              </a:r>
            </a:p>
          </p:txBody>
        </p:sp>
        <p:sp>
          <p:nvSpPr>
            <p:cNvPr id="17" name="TextBox 16">
              <a:extLst>
                <a:ext uri="{FF2B5EF4-FFF2-40B4-BE49-F238E27FC236}">
                  <a16:creationId xmlns:a16="http://schemas.microsoft.com/office/drawing/2014/main" id="{459D317D-9411-B749-8267-EFA73855A413}"/>
                </a:ext>
              </a:extLst>
            </p:cNvPr>
            <p:cNvSpPr txBox="1"/>
            <p:nvPr/>
          </p:nvSpPr>
          <p:spPr>
            <a:xfrm>
              <a:off x="6585615" y="5364878"/>
              <a:ext cx="2457449" cy="20774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Sampled phosphorus (mg/l)</a:t>
              </a:r>
            </a:p>
          </p:txBody>
        </p:sp>
      </p:grpSp>
      <p:sp>
        <p:nvSpPr>
          <p:cNvPr id="18" name="Rectangle 17">
            <a:extLst>
              <a:ext uri="{FF2B5EF4-FFF2-40B4-BE49-F238E27FC236}">
                <a16:creationId xmlns:a16="http://schemas.microsoft.com/office/drawing/2014/main" id="{7D2CA943-3EFA-4C44-BD77-CD3C68E7A3FF}"/>
              </a:ext>
            </a:extLst>
          </p:cNvPr>
          <p:cNvSpPr/>
          <p:nvPr/>
        </p:nvSpPr>
        <p:spPr>
          <a:xfrm>
            <a:off x="6549092" y="5186682"/>
            <a:ext cx="5345533" cy="996811"/>
          </a:xfrm>
          <a:prstGeom prst="rect">
            <a:avLst/>
          </a:prstGeom>
        </p:spPr>
        <p:txBody>
          <a:bodyPr wrap="square">
            <a:spAutoFit/>
          </a:bodyPr>
          <a:lstStyle/>
          <a:p>
            <a:pPr algn="ctr">
              <a:lnSpc>
                <a:spcPct val="107000"/>
              </a:lnSpc>
              <a:spcAft>
                <a:spcPts val="1067"/>
              </a:spcAft>
            </a:pPr>
            <a:r>
              <a:rPr lang="en-GB" sz="1400" dirty="0">
                <a:latin typeface="Arial Narrow" panose="020B0604020202020204" pitchFamily="34" charset="0"/>
                <a:ea typeface="Calibri" panose="020F0502020204030204" pitchFamily="34" charset="0"/>
                <a:cs typeface="Arial Narrow" panose="020B0604020202020204" pitchFamily="34" charset="0"/>
              </a:rPr>
              <a:t>It also does quite well when compared with downstream River Thames phosphorus samples! The outliers are during spill events, which aren’t included in the samples. When these spill events are removed the correlation coefficient with sample site 1 is 0.75 and 0.51 with sample site 2.</a:t>
            </a:r>
            <a:endParaRPr lang="en-GB" sz="1467" dirty="0">
              <a:latin typeface="Arial Narrow" panose="020B0604020202020204" pitchFamily="34" charset="0"/>
              <a:ea typeface="Calibri" panose="020F0502020204030204" pitchFamily="34" charset="0"/>
              <a:cs typeface="Arial Narrow" panose="020B0604020202020204" pitchFamily="34" charset="0"/>
            </a:endParaRPr>
          </a:p>
        </p:txBody>
      </p:sp>
    </p:spTree>
    <p:extLst>
      <p:ext uri="{BB962C8B-B14F-4D97-AF65-F5344CB8AC3E}">
        <p14:creationId xmlns:p14="http://schemas.microsoft.com/office/powerpoint/2010/main" val="100346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2" y="383926"/>
            <a:ext cx="5922763" cy="461665"/>
          </a:xfrm>
          <a:prstGeom prst="rect">
            <a:avLst/>
          </a:prstGeom>
          <a:noFill/>
          <a:ln>
            <a:noFill/>
          </a:ln>
        </p:spPr>
        <p:txBody>
          <a:bodyPr wrap="square" rtlCol="0">
            <a:spAutoFit/>
          </a:bodyPr>
          <a:lstStyle/>
          <a:p>
            <a:r>
              <a:rPr lang="sr-Latn-RS" sz="2400" b="1" spc="150" dirty="0" err="1">
                <a:solidFill>
                  <a:srgbClr val="213F9A"/>
                </a:solidFill>
                <a:latin typeface="Arial Narrow" panose="020B0606020202030204" pitchFamily="34" charset="0"/>
              </a:rPr>
              <a:t>Operational</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control</a:t>
            </a:r>
            <a:r>
              <a:rPr lang="sr-Latn-RS" sz="2400" b="1" spc="150" dirty="0">
                <a:solidFill>
                  <a:srgbClr val="213F9A"/>
                </a:solidFill>
                <a:latin typeface="Arial Narrow" panose="020B0606020202030204" pitchFamily="34" charset="0"/>
              </a:rPr>
              <a:t> to </a:t>
            </a:r>
            <a:r>
              <a:rPr lang="sr-Latn-RS" sz="2400" b="1" spc="150" dirty="0" err="1">
                <a:solidFill>
                  <a:srgbClr val="213F9A"/>
                </a:solidFill>
                <a:latin typeface="Arial Narrow" panose="020B0606020202030204" pitchFamily="34" charset="0"/>
              </a:rPr>
              <a:t>manage</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pollution</a:t>
            </a:r>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39720C7-99DA-9942-BA6E-174551CF3E49}"/>
              </a:ext>
            </a:extLst>
          </p:cNvPr>
          <p:cNvGrpSpPr/>
          <p:nvPr/>
        </p:nvGrpSpPr>
        <p:grpSpPr>
          <a:xfrm>
            <a:off x="474465" y="1366459"/>
            <a:ext cx="3724141" cy="4919461"/>
            <a:chOff x="302513" y="682182"/>
            <a:chExt cx="3546001" cy="4035117"/>
          </a:xfrm>
        </p:grpSpPr>
        <p:pic>
          <p:nvPicPr>
            <p:cNvPr id="12" name="Picture 11" descr="A screenshot of a cell phone&#10;&#10;Description automatically generated">
              <a:extLst>
                <a:ext uri="{FF2B5EF4-FFF2-40B4-BE49-F238E27FC236}">
                  <a16:creationId xmlns:a16="http://schemas.microsoft.com/office/drawing/2014/main" id="{B47EB9A4-67E6-254E-8ED5-2EDC18474851}"/>
                </a:ext>
              </a:extLst>
            </p:cNvPr>
            <p:cNvPicPr>
              <a:picLocks noChangeAspect="1"/>
            </p:cNvPicPr>
            <p:nvPr/>
          </p:nvPicPr>
          <p:blipFill rotWithShape="1">
            <a:blip r:embed="rId4"/>
            <a:srcRect l="4815" t="10185" r="7879" b="8130"/>
            <a:stretch/>
          </p:blipFill>
          <p:spPr>
            <a:xfrm>
              <a:off x="1107178" y="682182"/>
              <a:ext cx="2741336" cy="3903012"/>
            </a:xfrm>
            <a:prstGeom prst="rect">
              <a:avLst/>
            </a:prstGeom>
          </p:spPr>
        </p:pic>
        <p:sp>
          <p:nvSpPr>
            <p:cNvPr id="14" name="Rectangle 13">
              <a:extLst>
                <a:ext uri="{FF2B5EF4-FFF2-40B4-BE49-F238E27FC236}">
                  <a16:creationId xmlns:a16="http://schemas.microsoft.com/office/drawing/2014/main" id="{25654517-3AFA-BF4D-BAA1-B01D62F04D9D}"/>
                </a:ext>
              </a:extLst>
            </p:cNvPr>
            <p:cNvSpPr/>
            <p:nvPr/>
          </p:nvSpPr>
          <p:spPr>
            <a:xfrm>
              <a:off x="1914964" y="4537419"/>
              <a:ext cx="1067642" cy="135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15" name="TextBox 14">
              <a:extLst>
                <a:ext uri="{FF2B5EF4-FFF2-40B4-BE49-F238E27FC236}">
                  <a16:creationId xmlns:a16="http://schemas.microsoft.com/office/drawing/2014/main" id="{94522FCC-D5D4-E34B-8816-628E1B91F600}"/>
                </a:ext>
              </a:extLst>
            </p:cNvPr>
            <p:cNvSpPr txBox="1"/>
            <p:nvPr/>
          </p:nvSpPr>
          <p:spPr>
            <a:xfrm>
              <a:off x="302513" y="1196714"/>
              <a:ext cx="938213" cy="623248"/>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Untreated effluent</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(Proportion of river flow)</a:t>
              </a:r>
            </a:p>
          </p:txBody>
        </p:sp>
        <p:sp>
          <p:nvSpPr>
            <p:cNvPr id="16" name="TextBox 15">
              <a:extLst>
                <a:ext uri="{FF2B5EF4-FFF2-40B4-BE49-F238E27FC236}">
                  <a16:creationId xmlns:a16="http://schemas.microsoft.com/office/drawing/2014/main" id="{C2110CD0-E2D3-4442-8B75-A7EF95D50DC0}"/>
                </a:ext>
              </a:extLst>
            </p:cNvPr>
            <p:cNvSpPr txBox="1"/>
            <p:nvPr/>
          </p:nvSpPr>
          <p:spPr>
            <a:xfrm>
              <a:off x="1324071" y="4509550"/>
              <a:ext cx="2457449" cy="20774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Supply Reservoir Volume (Gl)</a:t>
              </a:r>
            </a:p>
          </p:txBody>
        </p:sp>
        <p:sp>
          <p:nvSpPr>
            <p:cNvPr id="17" name="TextBox 16">
              <a:extLst>
                <a:ext uri="{FF2B5EF4-FFF2-40B4-BE49-F238E27FC236}">
                  <a16:creationId xmlns:a16="http://schemas.microsoft.com/office/drawing/2014/main" id="{B1EDAF9C-32E1-1242-85DD-79BF1E7AAE99}"/>
                </a:ext>
              </a:extLst>
            </p:cNvPr>
            <p:cNvSpPr txBox="1"/>
            <p:nvPr/>
          </p:nvSpPr>
          <p:spPr>
            <a:xfrm>
              <a:off x="302514" y="3202326"/>
              <a:ext cx="938213" cy="623248"/>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Untreated effluent</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(Proportion of river flow)</a:t>
              </a:r>
            </a:p>
          </p:txBody>
        </p:sp>
        <p:sp>
          <p:nvSpPr>
            <p:cNvPr id="18" name="Rectangle 17">
              <a:extLst>
                <a:ext uri="{FF2B5EF4-FFF2-40B4-BE49-F238E27FC236}">
                  <a16:creationId xmlns:a16="http://schemas.microsoft.com/office/drawing/2014/main" id="{1F7FBEC1-9F9A-384A-94BA-CD789A882DF6}"/>
                </a:ext>
              </a:extLst>
            </p:cNvPr>
            <p:cNvSpPr/>
            <p:nvPr/>
          </p:nvSpPr>
          <p:spPr>
            <a:xfrm>
              <a:off x="1989883" y="2581052"/>
              <a:ext cx="1067642" cy="135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19" name="TextBox 18">
              <a:extLst>
                <a:ext uri="{FF2B5EF4-FFF2-40B4-BE49-F238E27FC236}">
                  <a16:creationId xmlns:a16="http://schemas.microsoft.com/office/drawing/2014/main" id="{E7850066-0AEF-F441-A27E-265325DA516C}"/>
                </a:ext>
              </a:extLst>
            </p:cNvPr>
            <p:cNvSpPr txBox="1"/>
            <p:nvPr/>
          </p:nvSpPr>
          <p:spPr>
            <a:xfrm>
              <a:off x="1324071" y="2514062"/>
              <a:ext cx="2457449" cy="20774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Precipitation (mm/d)</a:t>
              </a:r>
            </a:p>
          </p:txBody>
        </p:sp>
      </p:grpSp>
      <p:grpSp>
        <p:nvGrpSpPr>
          <p:cNvPr id="20" name="Group 19">
            <a:extLst>
              <a:ext uri="{FF2B5EF4-FFF2-40B4-BE49-F238E27FC236}">
                <a16:creationId xmlns:a16="http://schemas.microsoft.com/office/drawing/2014/main" id="{0429F45D-E1ED-574F-9AB3-EC0403895366}"/>
              </a:ext>
            </a:extLst>
          </p:cNvPr>
          <p:cNvGrpSpPr/>
          <p:nvPr/>
        </p:nvGrpSpPr>
        <p:grpSpPr>
          <a:xfrm>
            <a:off x="5624257" y="1646440"/>
            <a:ext cx="766064" cy="660400"/>
            <a:chOff x="4572000" y="1503032"/>
            <a:chExt cx="574548" cy="495300"/>
          </a:xfrm>
        </p:grpSpPr>
        <p:sp>
          <p:nvSpPr>
            <p:cNvPr id="21" name="Isosceles Triangle 4">
              <a:extLst>
                <a:ext uri="{FF2B5EF4-FFF2-40B4-BE49-F238E27FC236}">
                  <a16:creationId xmlns:a16="http://schemas.microsoft.com/office/drawing/2014/main" id="{8F3583A3-521E-514C-B358-44CCBC355246}"/>
                </a:ext>
              </a:extLst>
            </p:cNvPr>
            <p:cNvSpPr/>
            <p:nvPr/>
          </p:nvSpPr>
          <p:spPr>
            <a:xfrm>
              <a:off x="4572000" y="1503032"/>
              <a:ext cx="574548" cy="4953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22" name="Isosceles Triangle 12">
              <a:extLst>
                <a:ext uri="{FF2B5EF4-FFF2-40B4-BE49-F238E27FC236}">
                  <a16:creationId xmlns:a16="http://schemas.microsoft.com/office/drawing/2014/main" id="{6D69CA43-C88F-8941-89C9-FD5860583C92}"/>
                </a:ext>
              </a:extLst>
            </p:cNvPr>
            <p:cNvSpPr/>
            <p:nvPr/>
          </p:nvSpPr>
          <p:spPr>
            <a:xfrm>
              <a:off x="4797362" y="1534782"/>
              <a:ext cx="123825" cy="1067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grpSp>
      <p:sp>
        <p:nvSpPr>
          <p:cNvPr id="23" name="Flowchart: Summing Junction 18">
            <a:extLst>
              <a:ext uri="{FF2B5EF4-FFF2-40B4-BE49-F238E27FC236}">
                <a16:creationId xmlns:a16="http://schemas.microsoft.com/office/drawing/2014/main" id="{B920D128-A56F-3D44-82C2-197DC533A1D0}"/>
              </a:ext>
            </a:extLst>
          </p:cNvPr>
          <p:cNvSpPr/>
          <p:nvPr/>
        </p:nvSpPr>
        <p:spPr>
          <a:xfrm>
            <a:off x="8170787" y="2929194"/>
            <a:ext cx="599369" cy="599369"/>
          </a:xfrm>
          <a:prstGeom prst="flowChartSummingJunction">
            <a:avLst/>
          </a:prstGeom>
          <a:solidFill>
            <a:schemeClr val="accent6">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24" name="Cloud 23">
            <a:extLst>
              <a:ext uri="{FF2B5EF4-FFF2-40B4-BE49-F238E27FC236}">
                <a16:creationId xmlns:a16="http://schemas.microsoft.com/office/drawing/2014/main" id="{7E517F22-D1D3-D249-9D2E-D05AA675235A}"/>
              </a:ext>
            </a:extLst>
          </p:cNvPr>
          <p:cNvSpPr/>
          <p:nvPr/>
        </p:nvSpPr>
        <p:spPr>
          <a:xfrm>
            <a:off x="9034638" y="1708500"/>
            <a:ext cx="1317999" cy="5362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25" name="Arrow: Right 23">
            <a:extLst>
              <a:ext uri="{FF2B5EF4-FFF2-40B4-BE49-F238E27FC236}">
                <a16:creationId xmlns:a16="http://schemas.microsoft.com/office/drawing/2014/main" id="{4583408B-68A7-A14D-B62F-4DB9F7FC402C}"/>
              </a:ext>
            </a:extLst>
          </p:cNvPr>
          <p:cNvSpPr/>
          <p:nvPr/>
        </p:nvSpPr>
        <p:spPr>
          <a:xfrm>
            <a:off x="5976113" y="2868877"/>
            <a:ext cx="611603" cy="72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26" name="Arrow: Right 34">
            <a:extLst>
              <a:ext uri="{FF2B5EF4-FFF2-40B4-BE49-F238E27FC236}">
                <a16:creationId xmlns:a16="http://schemas.microsoft.com/office/drawing/2014/main" id="{03BD59AC-AA59-8243-8E54-56882B7E791E}"/>
              </a:ext>
            </a:extLst>
          </p:cNvPr>
          <p:cNvSpPr/>
          <p:nvPr/>
        </p:nvSpPr>
        <p:spPr>
          <a:xfrm rot="8100000">
            <a:off x="8621313" y="2552987"/>
            <a:ext cx="611603" cy="24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27" name="Arrow: Right 36">
            <a:extLst>
              <a:ext uri="{FF2B5EF4-FFF2-40B4-BE49-F238E27FC236}">
                <a16:creationId xmlns:a16="http://schemas.microsoft.com/office/drawing/2014/main" id="{939B6018-820F-C943-8BE0-62368E074950}"/>
              </a:ext>
            </a:extLst>
          </p:cNvPr>
          <p:cNvSpPr/>
          <p:nvPr/>
        </p:nvSpPr>
        <p:spPr>
          <a:xfrm>
            <a:off x="7469036" y="3108877"/>
            <a:ext cx="611603" cy="24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28" name="Arrow: Right 37">
            <a:extLst>
              <a:ext uri="{FF2B5EF4-FFF2-40B4-BE49-F238E27FC236}">
                <a16:creationId xmlns:a16="http://schemas.microsoft.com/office/drawing/2014/main" id="{EBFEAD0B-E7FE-7A43-94D5-FBDFF511EEDB}"/>
              </a:ext>
            </a:extLst>
          </p:cNvPr>
          <p:cNvSpPr/>
          <p:nvPr/>
        </p:nvSpPr>
        <p:spPr>
          <a:xfrm rot="13500000">
            <a:off x="6261744" y="2552988"/>
            <a:ext cx="611603" cy="24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grpSp>
        <p:nvGrpSpPr>
          <p:cNvPr id="29" name="Group 28">
            <a:extLst>
              <a:ext uri="{FF2B5EF4-FFF2-40B4-BE49-F238E27FC236}">
                <a16:creationId xmlns:a16="http://schemas.microsoft.com/office/drawing/2014/main" id="{64BF6E44-155E-D44C-9AC3-A9BB54FAADDF}"/>
              </a:ext>
            </a:extLst>
          </p:cNvPr>
          <p:cNvGrpSpPr/>
          <p:nvPr/>
        </p:nvGrpSpPr>
        <p:grpSpPr>
          <a:xfrm>
            <a:off x="9082034" y="3046257"/>
            <a:ext cx="611603" cy="365240"/>
            <a:chOff x="6924209" y="3142542"/>
            <a:chExt cx="458702" cy="273930"/>
          </a:xfrm>
        </p:grpSpPr>
        <p:sp>
          <p:nvSpPr>
            <p:cNvPr id="30" name="Arrow: Right 38">
              <a:extLst>
                <a:ext uri="{FF2B5EF4-FFF2-40B4-BE49-F238E27FC236}">
                  <a16:creationId xmlns:a16="http://schemas.microsoft.com/office/drawing/2014/main" id="{D485AA2F-8A2A-9444-983C-1BBA84EF61BB}"/>
                </a:ext>
              </a:extLst>
            </p:cNvPr>
            <p:cNvSpPr/>
            <p:nvPr/>
          </p:nvSpPr>
          <p:spPr>
            <a:xfrm>
              <a:off x="6924209" y="3142542"/>
              <a:ext cx="458702" cy="18000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31" name="Arrow: Right 39">
              <a:extLst>
                <a:ext uri="{FF2B5EF4-FFF2-40B4-BE49-F238E27FC236}">
                  <a16:creationId xmlns:a16="http://schemas.microsoft.com/office/drawing/2014/main" id="{C93A3FE8-B1A2-9E4B-B092-631C065A6AAD}"/>
                </a:ext>
              </a:extLst>
            </p:cNvPr>
            <p:cNvSpPr/>
            <p:nvPr/>
          </p:nvSpPr>
          <p:spPr>
            <a:xfrm>
              <a:off x="6924209" y="3236472"/>
              <a:ext cx="458702" cy="18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grpSp>
      <p:sp>
        <p:nvSpPr>
          <p:cNvPr id="32" name="Flowchart: Summing Junction 41">
            <a:extLst>
              <a:ext uri="{FF2B5EF4-FFF2-40B4-BE49-F238E27FC236}">
                <a16:creationId xmlns:a16="http://schemas.microsoft.com/office/drawing/2014/main" id="{D4221DBF-FD71-7549-90C6-BF83C6D35AEE}"/>
              </a:ext>
            </a:extLst>
          </p:cNvPr>
          <p:cNvSpPr/>
          <p:nvPr/>
        </p:nvSpPr>
        <p:spPr>
          <a:xfrm>
            <a:off x="6726175" y="2929194"/>
            <a:ext cx="599369" cy="599369"/>
          </a:xfrm>
          <a:prstGeom prst="flowChartSummingJuncti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33" name="TextBox 32">
            <a:extLst>
              <a:ext uri="{FF2B5EF4-FFF2-40B4-BE49-F238E27FC236}">
                <a16:creationId xmlns:a16="http://schemas.microsoft.com/office/drawing/2014/main" id="{4C074A40-A9BE-DF42-8A54-F98E5D7E6D3D}"/>
              </a:ext>
            </a:extLst>
          </p:cNvPr>
          <p:cNvSpPr txBox="1"/>
          <p:nvPr/>
        </p:nvSpPr>
        <p:spPr>
          <a:xfrm>
            <a:off x="4599647" y="1791975"/>
            <a:ext cx="1061509"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Reservoir</a:t>
            </a:r>
          </a:p>
        </p:txBody>
      </p:sp>
      <p:sp>
        <p:nvSpPr>
          <p:cNvPr id="34" name="TextBox 33">
            <a:extLst>
              <a:ext uri="{FF2B5EF4-FFF2-40B4-BE49-F238E27FC236}">
                <a16:creationId xmlns:a16="http://schemas.microsoft.com/office/drawing/2014/main" id="{FA16F9D7-81C7-2348-87DC-FA4274058CAB}"/>
              </a:ext>
            </a:extLst>
          </p:cNvPr>
          <p:cNvSpPr txBox="1"/>
          <p:nvPr/>
        </p:nvSpPr>
        <p:spPr>
          <a:xfrm>
            <a:off x="10337507" y="1791975"/>
            <a:ext cx="604653"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Rain</a:t>
            </a:r>
          </a:p>
        </p:txBody>
      </p:sp>
      <p:sp>
        <p:nvSpPr>
          <p:cNvPr id="35" name="TextBox 34">
            <a:extLst>
              <a:ext uri="{FF2B5EF4-FFF2-40B4-BE49-F238E27FC236}">
                <a16:creationId xmlns:a16="http://schemas.microsoft.com/office/drawing/2014/main" id="{08B40AB8-1F30-AD4E-AEB7-5116D33BCD13}"/>
              </a:ext>
            </a:extLst>
          </p:cNvPr>
          <p:cNvSpPr txBox="1"/>
          <p:nvPr/>
        </p:nvSpPr>
        <p:spPr>
          <a:xfrm>
            <a:off x="6291983" y="3521331"/>
            <a:ext cx="1210588"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Abstraction</a:t>
            </a:r>
          </a:p>
        </p:txBody>
      </p:sp>
      <p:sp>
        <p:nvSpPr>
          <p:cNvPr id="36" name="TextBox 35">
            <a:extLst>
              <a:ext uri="{FF2B5EF4-FFF2-40B4-BE49-F238E27FC236}">
                <a16:creationId xmlns:a16="http://schemas.microsoft.com/office/drawing/2014/main" id="{7CC4C303-C3AB-5641-8F5B-694D08B5DA89}"/>
              </a:ext>
            </a:extLst>
          </p:cNvPr>
          <p:cNvSpPr txBox="1"/>
          <p:nvPr/>
        </p:nvSpPr>
        <p:spPr>
          <a:xfrm>
            <a:off x="7636626" y="3521331"/>
            <a:ext cx="1667692"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Effluent discharge</a:t>
            </a:r>
          </a:p>
        </p:txBody>
      </p:sp>
      <p:sp>
        <p:nvSpPr>
          <p:cNvPr id="37" name="TextBox 36">
            <a:extLst>
              <a:ext uri="{FF2B5EF4-FFF2-40B4-BE49-F238E27FC236}">
                <a16:creationId xmlns:a16="http://schemas.microsoft.com/office/drawing/2014/main" id="{9B58E9AD-AB76-C441-B913-2F799EA119D1}"/>
              </a:ext>
            </a:extLst>
          </p:cNvPr>
          <p:cNvSpPr txBox="1"/>
          <p:nvPr/>
        </p:nvSpPr>
        <p:spPr>
          <a:xfrm>
            <a:off x="4387646" y="2921102"/>
            <a:ext cx="1508756"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Upstream river</a:t>
            </a:r>
          </a:p>
        </p:txBody>
      </p:sp>
      <p:sp>
        <p:nvSpPr>
          <p:cNvPr id="38" name="TextBox 37">
            <a:extLst>
              <a:ext uri="{FF2B5EF4-FFF2-40B4-BE49-F238E27FC236}">
                <a16:creationId xmlns:a16="http://schemas.microsoft.com/office/drawing/2014/main" id="{CB029DDC-5387-5B46-A610-7D2A90B6061B}"/>
              </a:ext>
            </a:extLst>
          </p:cNvPr>
          <p:cNvSpPr txBox="1"/>
          <p:nvPr/>
        </p:nvSpPr>
        <p:spPr>
          <a:xfrm>
            <a:off x="9715368" y="2921102"/>
            <a:ext cx="1667692"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Downstream river</a:t>
            </a:r>
          </a:p>
        </p:txBody>
      </p:sp>
      <p:sp>
        <p:nvSpPr>
          <p:cNvPr id="39" name="TextBox 38">
            <a:extLst>
              <a:ext uri="{FF2B5EF4-FFF2-40B4-BE49-F238E27FC236}">
                <a16:creationId xmlns:a16="http://schemas.microsoft.com/office/drawing/2014/main" id="{F98C96AF-324F-554F-BC97-07013B78B7B8}"/>
              </a:ext>
            </a:extLst>
          </p:cNvPr>
          <p:cNvSpPr txBox="1"/>
          <p:nvPr/>
        </p:nvSpPr>
        <p:spPr>
          <a:xfrm>
            <a:off x="9104378" y="3570618"/>
            <a:ext cx="2301025" cy="584775"/>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~50% untreated effluent concentration</a:t>
            </a:r>
          </a:p>
        </p:txBody>
      </p:sp>
      <p:sp>
        <p:nvSpPr>
          <p:cNvPr id="40" name="TextBox 39">
            <a:extLst>
              <a:ext uri="{FF2B5EF4-FFF2-40B4-BE49-F238E27FC236}">
                <a16:creationId xmlns:a16="http://schemas.microsoft.com/office/drawing/2014/main" id="{80E7DB55-21E7-F344-A09A-B2B678CDB4C7}"/>
              </a:ext>
            </a:extLst>
          </p:cNvPr>
          <p:cNvSpPr txBox="1"/>
          <p:nvPr/>
        </p:nvSpPr>
        <p:spPr>
          <a:xfrm>
            <a:off x="6839638" y="1885031"/>
            <a:ext cx="1667692" cy="379656"/>
          </a:xfrm>
          <a:prstGeom prst="rect">
            <a:avLst/>
          </a:prstGeom>
          <a:noFill/>
        </p:spPr>
        <p:txBody>
          <a:bodyPr wrap="square" rtlCol="0">
            <a:spAutoFit/>
          </a:bodyPr>
          <a:lstStyle/>
          <a:p>
            <a:pPr algn="ctr"/>
            <a:r>
              <a:rPr lang="en-GB" sz="1867" b="1" dirty="0">
                <a:latin typeface="Arial" panose="020B0604020202020204" pitchFamily="34" charset="0"/>
                <a:cs typeface="Arial" panose="020B0604020202020204" pitchFamily="34" charset="0"/>
              </a:rPr>
              <a:t>Default</a:t>
            </a:r>
          </a:p>
        </p:txBody>
      </p:sp>
      <p:grpSp>
        <p:nvGrpSpPr>
          <p:cNvPr id="41" name="Group 40">
            <a:extLst>
              <a:ext uri="{FF2B5EF4-FFF2-40B4-BE49-F238E27FC236}">
                <a16:creationId xmlns:a16="http://schemas.microsoft.com/office/drawing/2014/main" id="{3BC18935-3F5C-6047-BEC1-D30C375F9375}"/>
              </a:ext>
            </a:extLst>
          </p:cNvPr>
          <p:cNvGrpSpPr/>
          <p:nvPr/>
        </p:nvGrpSpPr>
        <p:grpSpPr>
          <a:xfrm>
            <a:off x="5624257" y="4426359"/>
            <a:ext cx="766064" cy="660400"/>
            <a:chOff x="4572000" y="1503032"/>
            <a:chExt cx="574548" cy="495300"/>
          </a:xfrm>
        </p:grpSpPr>
        <p:sp>
          <p:nvSpPr>
            <p:cNvPr id="42" name="Isosceles Triangle 35">
              <a:extLst>
                <a:ext uri="{FF2B5EF4-FFF2-40B4-BE49-F238E27FC236}">
                  <a16:creationId xmlns:a16="http://schemas.microsoft.com/office/drawing/2014/main" id="{CA966F72-5AA0-D947-8555-88AD0E2C723C}"/>
                </a:ext>
              </a:extLst>
            </p:cNvPr>
            <p:cNvSpPr/>
            <p:nvPr/>
          </p:nvSpPr>
          <p:spPr>
            <a:xfrm>
              <a:off x="4572000" y="1503032"/>
              <a:ext cx="574548" cy="4953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43" name="Isosceles Triangle 50">
              <a:extLst>
                <a:ext uri="{FF2B5EF4-FFF2-40B4-BE49-F238E27FC236}">
                  <a16:creationId xmlns:a16="http://schemas.microsoft.com/office/drawing/2014/main" id="{73B8994B-D569-3E48-BB19-951E83E02FA2}"/>
                </a:ext>
              </a:extLst>
            </p:cNvPr>
            <p:cNvSpPr/>
            <p:nvPr/>
          </p:nvSpPr>
          <p:spPr>
            <a:xfrm>
              <a:off x="4797362" y="1534782"/>
              <a:ext cx="123825" cy="1067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grpSp>
      <p:sp>
        <p:nvSpPr>
          <p:cNvPr id="44" name="Flowchart: Summing Junction 51">
            <a:extLst>
              <a:ext uri="{FF2B5EF4-FFF2-40B4-BE49-F238E27FC236}">
                <a16:creationId xmlns:a16="http://schemas.microsoft.com/office/drawing/2014/main" id="{6C0A897B-BD11-E644-969E-86BD04AAB67E}"/>
              </a:ext>
            </a:extLst>
          </p:cNvPr>
          <p:cNvSpPr/>
          <p:nvPr/>
        </p:nvSpPr>
        <p:spPr>
          <a:xfrm>
            <a:off x="8170787" y="5709113"/>
            <a:ext cx="599369" cy="599369"/>
          </a:xfrm>
          <a:prstGeom prst="flowChartSummingJunction">
            <a:avLst/>
          </a:prstGeom>
          <a:solidFill>
            <a:schemeClr val="accent6">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45" name="Cloud 44">
            <a:extLst>
              <a:ext uri="{FF2B5EF4-FFF2-40B4-BE49-F238E27FC236}">
                <a16:creationId xmlns:a16="http://schemas.microsoft.com/office/drawing/2014/main" id="{99ABBFD1-543D-404E-948D-87225A2E9219}"/>
              </a:ext>
            </a:extLst>
          </p:cNvPr>
          <p:cNvSpPr/>
          <p:nvPr/>
        </p:nvSpPr>
        <p:spPr>
          <a:xfrm>
            <a:off x="9034638" y="4488419"/>
            <a:ext cx="1317999" cy="5362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46" name="Arrow: Right 53">
            <a:extLst>
              <a:ext uri="{FF2B5EF4-FFF2-40B4-BE49-F238E27FC236}">
                <a16:creationId xmlns:a16="http://schemas.microsoft.com/office/drawing/2014/main" id="{24135B3E-E718-9A4F-8F81-81216AB3F9C8}"/>
              </a:ext>
            </a:extLst>
          </p:cNvPr>
          <p:cNvSpPr/>
          <p:nvPr/>
        </p:nvSpPr>
        <p:spPr>
          <a:xfrm>
            <a:off x="5976113" y="5648796"/>
            <a:ext cx="611603" cy="72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47" name="Arrow: Right 54">
            <a:extLst>
              <a:ext uri="{FF2B5EF4-FFF2-40B4-BE49-F238E27FC236}">
                <a16:creationId xmlns:a16="http://schemas.microsoft.com/office/drawing/2014/main" id="{BD61924E-F7BB-EB48-8F59-CB59C4067611}"/>
              </a:ext>
            </a:extLst>
          </p:cNvPr>
          <p:cNvSpPr/>
          <p:nvPr/>
        </p:nvSpPr>
        <p:spPr>
          <a:xfrm rot="8100000">
            <a:off x="8621313" y="5332905"/>
            <a:ext cx="611603" cy="24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48" name="Arrow: Right 56">
            <a:extLst>
              <a:ext uri="{FF2B5EF4-FFF2-40B4-BE49-F238E27FC236}">
                <a16:creationId xmlns:a16="http://schemas.microsoft.com/office/drawing/2014/main" id="{6C876C02-078E-514F-AD23-B7F3532640FB}"/>
              </a:ext>
            </a:extLst>
          </p:cNvPr>
          <p:cNvSpPr/>
          <p:nvPr/>
        </p:nvSpPr>
        <p:spPr>
          <a:xfrm rot="13704930">
            <a:off x="6281914" y="5394154"/>
            <a:ext cx="611603" cy="822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49" name="Flowchart: Summing Junction 60">
            <a:extLst>
              <a:ext uri="{FF2B5EF4-FFF2-40B4-BE49-F238E27FC236}">
                <a16:creationId xmlns:a16="http://schemas.microsoft.com/office/drawing/2014/main" id="{2175B4F6-FA4B-7B43-9EE4-3368E276555C}"/>
              </a:ext>
            </a:extLst>
          </p:cNvPr>
          <p:cNvSpPr/>
          <p:nvPr/>
        </p:nvSpPr>
        <p:spPr>
          <a:xfrm>
            <a:off x="6726175" y="5709113"/>
            <a:ext cx="599369" cy="599369"/>
          </a:xfrm>
          <a:prstGeom prst="flowChartSummingJuncti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50" name="TextBox 49">
            <a:extLst>
              <a:ext uri="{FF2B5EF4-FFF2-40B4-BE49-F238E27FC236}">
                <a16:creationId xmlns:a16="http://schemas.microsoft.com/office/drawing/2014/main" id="{C0B96D0E-D4B3-E441-98FD-C9492D15AF72}"/>
              </a:ext>
            </a:extLst>
          </p:cNvPr>
          <p:cNvSpPr txBox="1"/>
          <p:nvPr/>
        </p:nvSpPr>
        <p:spPr>
          <a:xfrm>
            <a:off x="6353981" y="4345364"/>
            <a:ext cx="2680657" cy="666977"/>
          </a:xfrm>
          <a:prstGeom prst="rect">
            <a:avLst/>
          </a:prstGeom>
          <a:noFill/>
        </p:spPr>
        <p:txBody>
          <a:bodyPr wrap="square" rtlCol="0">
            <a:spAutoFit/>
          </a:bodyPr>
          <a:lstStyle/>
          <a:p>
            <a:pPr algn="ctr"/>
            <a:r>
              <a:rPr lang="en-GB" sz="1867" b="1" dirty="0">
                <a:latin typeface="Arial" panose="020B0604020202020204" pitchFamily="34" charset="0"/>
                <a:cs typeface="Arial" panose="020B0604020202020204" pitchFamily="34" charset="0"/>
              </a:rPr>
              <a:t>Abstraction effluent-dilution (AED)</a:t>
            </a:r>
          </a:p>
        </p:txBody>
      </p:sp>
      <p:sp>
        <p:nvSpPr>
          <p:cNvPr id="51" name="TextBox 50">
            <a:extLst>
              <a:ext uri="{FF2B5EF4-FFF2-40B4-BE49-F238E27FC236}">
                <a16:creationId xmlns:a16="http://schemas.microsoft.com/office/drawing/2014/main" id="{A45191DA-7A4D-EE4F-BDC5-F196FCFAE855}"/>
              </a:ext>
            </a:extLst>
          </p:cNvPr>
          <p:cNvSpPr txBox="1"/>
          <p:nvPr/>
        </p:nvSpPr>
        <p:spPr>
          <a:xfrm>
            <a:off x="4481778" y="4325673"/>
            <a:ext cx="1471252" cy="584775"/>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If reservoir &gt; 99% full</a:t>
            </a:r>
          </a:p>
        </p:txBody>
      </p:sp>
      <p:sp>
        <p:nvSpPr>
          <p:cNvPr id="52" name="TextBox 51">
            <a:extLst>
              <a:ext uri="{FF2B5EF4-FFF2-40B4-BE49-F238E27FC236}">
                <a16:creationId xmlns:a16="http://schemas.microsoft.com/office/drawing/2014/main" id="{8D6214E2-6959-B946-82B1-B40FB6173DC7}"/>
              </a:ext>
            </a:extLst>
          </p:cNvPr>
          <p:cNvSpPr txBox="1"/>
          <p:nvPr/>
        </p:nvSpPr>
        <p:spPr>
          <a:xfrm>
            <a:off x="9894040" y="4885274"/>
            <a:ext cx="1582805" cy="584775"/>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If precipitation &gt; 10mm</a:t>
            </a:r>
          </a:p>
        </p:txBody>
      </p:sp>
      <p:sp>
        <p:nvSpPr>
          <p:cNvPr id="53" name="TextBox 52">
            <a:extLst>
              <a:ext uri="{FF2B5EF4-FFF2-40B4-BE49-F238E27FC236}">
                <a16:creationId xmlns:a16="http://schemas.microsoft.com/office/drawing/2014/main" id="{C87D4992-450A-8A40-950E-7717713F94F5}"/>
              </a:ext>
            </a:extLst>
          </p:cNvPr>
          <p:cNvSpPr txBox="1"/>
          <p:nvPr/>
        </p:nvSpPr>
        <p:spPr>
          <a:xfrm>
            <a:off x="6514098" y="4970494"/>
            <a:ext cx="1471252" cy="584775"/>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Minimize abstraction</a:t>
            </a:r>
          </a:p>
        </p:txBody>
      </p:sp>
      <p:sp>
        <p:nvSpPr>
          <p:cNvPr id="54" name="TextBox 53">
            <a:extLst>
              <a:ext uri="{FF2B5EF4-FFF2-40B4-BE49-F238E27FC236}">
                <a16:creationId xmlns:a16="http://schemas.microsoft.com/office/drawing/2014/main" id="{B167F1B5-3827-0F4B-8EFF-77D23A6E844E}"/>
              </a:ext>
            </a:extLst>
          </p:cNvPr>
          <p:cNvSpPr txBox="1"/>
          <p:nvPr/>
        </p:nvSpPr>
        <p:spPr>
          <a:xfrm>
            <a:off x="9615398" y="5564403"/>
            <a:ext cx="1903771" cy="830997"/>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~25% untreated effluent concentration</a:t>
            </a:r>
          </a:p>
        </p:txBody>
      </p:sp>
      <p:sp>
        <p:nvSpPr>
          <p:cNvPr id="55" name="Arrow: Right 61">
            <a:extLst>
              <a:ext uri="{FF2B5EF4-FFF2-40B4-BE49-F238E27FC236}">
                <a16:creationId xmlns:a16="http://schemas.microsoft.com/office/drawing/2014/main" id="{9171527E-BAB9-DE4F-AF22-CB8167AF2CE5}"/>
              </a:ext>
            </a:extLst>
          </p:cNvPr>
          <p:cNvSpPr/>
          <p:nvPr/>
        </p:nvSpPr>
        <p:spPr>
          <a:xfrm>
            <a:off x="9082034" y="5700147"/>
            <a:ext cx="611603" cy="24000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56" name="Arrow: Right 62">
            <a:extLst>
              <a:ext uri="{FF2B5EF4-FFF2-40B4-BE49-F238E27FC236}">
                <a16:creationId xmlns:a16="http://schemas.microsoft.com/office/drawing/2014/main" id="{4DCCF941-9F31-9141-A904-FD11016726A0}"/>
              </a:ext>
            </a:extLst>
          </p:cNvPr>
          <p:cNvSpPr/>
          <p:nvPr/>
        </p:nvSpPr>
        <p:spPr>
          <a:xfrm>
            <a:off x="9082034" y="5691319"/>
            <a:ext cx="611603" cy="720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57" name="Arrow: Right 63">
            <a:extLst>
              <a:ext uri="{FF2B5EF4-FFF2-40B4-BE49-F238E27FC236}">
                <a16:creationId xmlns:a16="http://schemas.microsoft.com/office/drawing/2014/main" id="{7753BDD1-F402-B649-B07C-03834824B921}"/>
              </a:ext>
            </a:extLst>
          </p:cNvPr>
          <p:cNvSpPr/>
          <p:nvPr/>
        </p:nvSpPr>
        <p:spPr>
          <a:xfrm>
            <a:off x="7441941" y="5629189"/>
            <a:ext cx="611603" cy="720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Tree>
    <p:extLst>
      <p:ext uri="{BB962C8B-B14F-4D97-AF65-F5344CB8AC3E}">
        <p14:creationId xmlns:p14="http://schemas.microsoft.com/office/powerpoint/2010/main" val="100346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p:bldP spid="51" grpId="0"/>
      <p:bldP spid="52" grpId="0"/>
      <p:bldP spid="53" grpId="0"/>
      <p:bldP spid="54" grpId="0"/>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3" y="383926"/>
            <a:ext cx="5533372" cy="461665"/>
          </a:xfrm>
          <a:prstGeom prst="rect">
            <a:avLst/>
          </a:prstGeom>
          <a:noFill/>
          <a:ln>
            <a:noFill/>
          </a:ln>
        </p:spPr>
        <p:txBody>
          <a:bodyPr wrap="square" rtlCol="0">
            <a:spAutoFit/>
          </a:bodyPr>
          <a:lstStyle/>
          <a:p>
            <a:r>
              <a:rPr lang="sr-Latn-RS" sz="2400" b="1" spc="150" dirty="0">
                <a:solidFill>
                  <a:srgbClr val="213F9A"/>
                </a:solidFill>
                <a:latin typeface="Arial Narrow" panose="020B0606020202030204" pitchFamily="34" charset="0"/>
              </a:rPr>
              <a:t>AED </a:t>
            </a:r>
            <a:r>
              <a:rPr lang="sr-Latn-RS" sz="2400" b="1" spc="150" dirty="0" err="1">
                <a:solidFill>
                  <a:srgbClr val="213F9A"/>
                </a:solidFill>
                <a:latin typeface="Arial Narrow" panose="020B0606020202030204" pitchFamily="34" charset="0"/>
              </a:rPr>
              <a:t>benefits</a:t>
            </a:r>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map&#10;&#10;Description automatically generated">
            <a:extLst>
              <a:ext uri="{FF2B5EF4-FFF2-40B4-BE49-F238E27FC236}">
                <a16:creationId xmlns:a16="http://schemas.microsoft.com/office/drawing/2014/main" id="{3F4C372B-0AF0-054A-9BC8-D03838C30ABE}"/>
              </a:ext>
            </a:extLst>
          </p:cNvPr>
          <p:cNvPicPr>
            <a:picLocks noChangeAspect="1"/>
          </p:cNvPicPr>
          <p:nvPr/>
        </p:nvPicPr>
        <p:blipFill>
          <a:blip r:embed="rId4"/>
          <a:stretch>
            <a:fillRect/>
          </a:stretch>
        </p:blipFill>
        <p:spPr>
          <a:xfrm>
            <a:off x="7141439" y="1118606"/>
            <a:ext cx="3714077" cy="5889172"/>
          </a:xfrm>
          <a:prstGeom prst="rect">
            <a:avLst/>
          </a:prstGeom>
        </p:spPr>
      </p:pic>
      <p:sp>
        <p:nvSpPr>
          <p:cNvPr id="12" name="Rectangle 11">
            <a:extLst>
              <a:ext uri="{FF2B5EF4-FFF2-40B4-BE49-F238E27FC236}">
                <a16:creationId xmlns:a16="http://schemas.microsoft.com/office/drawing/2014/main" id="{6259C0A9-6C86-9F44-8FAE-DBCC6AEA48CD}"/>
              </a:ext>
            </a:extLst>
          </p:cNvPr>
          <p:cNvSpPr/>
          <p:nvPr/>
        </p:nvSpPr>
        <p:spPr>
          <a:xfrm>
            <a:off x="837599" y="1948721"/>
            <a:ext cx="4824635" cy="5285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2727" dirty="0">
              <a:solidFill>
                <a:srgbClr val="7030A0"/>
              </a:solidFill>
              <a:cs typeface="Arial" panose="020B0604020202020204" pitchFamily="34" charset="0"/>
            </a:endParaRPr>
          </a:p>
          <a:p>
            <a:pPr algn="ctr"/>
            <a:r>
              <a:rPr lang="en-GB" sz="2000" dirty="0">
                <a:solidFill>
                  <a:schemeClr val="tx1"/>
                </a:solidFill>
                <a:latin typeface="Arial Narrow" panose="020B0604020202020204" pitchFamily="34" charset="0"/>
                <a:cs typeface="Arial Narrow" panose="020B0604020202020204" pitchFamily="34" charset="0"/>
              </a:rPr>
              <a:t>… so what?</a:t>
            </a:r>
          </a:p>
          <a:p>
            <a:pPr algn="ctr"/>
            <a:endParaRPr lang="en-GB" sz="2400" dirty="0">
              <a:solidFill>
                <a:schemeClr val="tx1"/>
              </a:solidFill>
              <a:latin typeface="Arial Narrow" panose="020B0604020202020204" pitchFamily="34" charset="0"/>
              <a:cs typeface="Arial Narrow" panose="020B0604020202020204" pitchFamily="34" charset="0"/>
            </a:endParaRPr>
          </a:p>
          <a:p>
            <a:pPr algn="ctr">
              <a:lnSpc>
                <a:spcPct val="107000"/>
              </a:lnSpc>
              <a:spcAft>
                <a:spcPts val="1067"/>
              </a:spcAft>
            </a:pPr>
            <a:r>
              <a:rPr lang="en-GB" sz="2000" dirty="0">
                <a:solidFill>
                  <a:schemeClr val="tx1"/>
                </a:solidFill>
                <a:latin typeface="Arial Narrow" panose="020B0604020202020204" pitchFamily="34" charset="0"/>
                <a:ea typeface="Calibri" panose="020F0502020204030204" pitchFamily="34" charset="0"/>
                <a:cs typeface="Arial Narrow" panose="020B0604020202020204" pitchFamily="34" charset="0"/>
              </a:rPr>
              <a:t>The reduction in untreated effluent concentration is equivalent to a new 180Ml </a:t>
            </a:r>
            <a:r>
              <a:rPr lang="en-GB" sz="2000" dirty="0" err="1">
                <a:solidFill>
                  <a:schemeClr val="tx1"/>
                </a:solidFill>
                <a:latin typeface="Arial Narrow" panose="020B0604020202020204" pitchFamily="34" charset="0"/>
                <a:ea typeface="Calibri" panose="020F0502020204030204" pitchFamily="34" charset="0"/>
                <a:cs typeface="Arial Narrow" panose="020B0604020202020204" pitchFamily="34" charset="0"/>
              </a:rPr>
              <a:t>stormwater</a:t>
            </a:r>
            <a:r>
              <a:rPr lang="en-GB" sz="2000" dirty="0">
                <a:solidFill>
                  <a:schemeClr val="tx1"/>
                </a:solidFill>
                <a:latin typeface="Arial Narrow" panose="020B0604020202020204" pitchFamily="34" charset="0"/>
                <a:ea typeface="Calibri" panose="020F0502020204030204" pitchFamily="34" charset="0"/>
                <a:cs typeface="Arial Narrow" panose="020B0604020202020204" pitchFamily="34" charset="0"/>
              </a:rPr>
              <a:t> storage tank equivalent to £100 million’s of investment</a:t>
            </a:r>
            <a:endParaRPr lang="en-GB" sz="2400" dirty="0">
              <a:solidFill>
                <a:schemeClr val="tx1"/>
              </a:solidFill>
              <a:latin typeface="Arial Narrow" panose="020B0604020202020204" pitchFamily="34" charset="0"/>
              <a:cs typeface="Arial Narrow" panose="020B0604020202020204" pitchFamily="34" charset="0"/>
            </a:endParaRPr>
          </a:p>
          <a:p>
            <a:pPr algn="ctr"/>
            <a:r>
              <a:rPr lang="en-GB" sz="2400" dirty="0">
                <a:solidFill>
                  <a:schemeClr val="tx1"/>
                </a:solidFill>
                <a:latin typeface="Arial Narrow" panose="020B0604020202020204" pitchFamily="34" charset="0"/>
                <a:cs typeface="Arial Narrow" panose="020B0604020202020204" pitchFamily="34" charset="0"/>
              </a:rPr>
              <a:t>…</a:t>
            </a:r>
          </a:p>
          <a:p>
            <a:pPr algn="ctr"/>
            <a:r>
              <a:rPr lang="en-GB" sz="2000" dirty="0">
                <a:solidFill>
                  <a:schemeClr val="tx1"/>
                </a:solidFill>
                <a:latin typeface="Arial Narrow" panose="020B0604020202020204" pitchFamily="34" charset="0"/>
                <a:cs typeface="Arial Narrow" panose="020B0604020202020204" pitchFamily="34" charset="0"/>
              </a:rPr>
              <a:t>Only </a:t>
            </a:r>
            <a:r>
              <a:rPr lang="en-GB" sz="2000" dirty="0">
                <a:solidFill>
                  <a:schemeClr val="tx1"/>
                </a:solidFill>
                <a:latin typeface="Arial Narrow" panose="020B0604020202020204" pitchFamily="34" charset="0"/>
                <a:ea typeface="Calibri" panose="020F0502020204030204" pitchFamily="34" charset="0"/>
                <a:cs typeface="Arial Narrow" panose="020B0604020202020204" pitchFamily="34" charset="0"/>
              </a:rPr>
              <a:t>additional 6 days of level 1 restrictions over a 120-year period</a:t>
            </a:r>
            <a:r>
              <a:rPr lang="en-GB" sz="2000" dirty="0">
                <a:solidFill>
                  <a:schemeClr val="tx1"/>
                </a:solidFill>
                <a:latin typeface="Arial" panose="020B0604020202020204" pitchFamily="34" charset="0"/>
                <a:cs typeface="Arial" panose="020B0604020202020204" pitchFamily="34" charset="0"/>
              </a:rPr>
              <a:t> </a:t>
            </a:r>
          </a:p>
        </p:txBody>
      </p:sp>
      <p:cxnSp>
        <p:nvCxnSpPr>
          <p:cNvPr id="14" name="Straight Arrow Connector 13">
            <a:extLst>
              <a:ext uri="{FF2B5EF4-FFF2-40B4-BE49-F238E27FC236}">
                <a16:creationId xmlns:a16="http://schemas.microsoft.com/office/drawing/2014/main" id="{C712D2C3-0F65-754E-A388-10ED4007A445}"/>
              </a:ext>
            </a:extLst>
          </p:cNvPr>
          <p:cNvCxnSpPr>
            <a:cxnSpLocks/>
          </p:cNvCxnSpPr>
          <p:nvPr/>
        </p:nvCxnSpPr>
        <p:spPr>
          <a:xfrm flipV="1">
            <a:off x="5662234" y="2264251"/>
            <a:ext cx="1329931" cy="1328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BE09D11-601E-224F-90A8-F461FC024AB4}"/>
              </a:ext>
            </a:extLst>
          </p:cNvPr>
          <p:cNvCxnSpPr>
            <a:cxnSpLocks/>
          </p:cNvCxnSpPr>
          <p:nvPr/>
        </p:nvCxnSpPr>
        <p:spPr>
          <a:xfrm>
            <a:off x="5662234" y="5053263"/>
            <a:ext cx="1245160" cy="2541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49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3" y="383926"/>
            <a:ext cx="5533372" cy="461665"/>
          </a:xfrm>
          <a:prstGeom prst="rect">
            <a:avLst/>
          </a:prstGeom>
          <a:noFill/>
          <a:ln>
            <a:noFill/>
          </a:ln>
        </p:spPr>
        <p:txBody>
          <a:bodyPr wrap="square" rtlCol="0">
            <a:spAutoFit/>
          </a:bodyPr>
          <a:lstStyle/>
          <a:p>
            <a:r>
              <a:rPr lang="sr-Latn-RS" sz="2400" b="1" spc="150" dirty="0" err="1">
                <a:solidFill>
                  <a:srgbClr val="213F9A"/>
                </a:solidFill>
                <a:latin typeface="Arial Narrow" panose="020B0606020202030204" pitchFamily="34" charset="0"/>
              </a:rPr>
              <a:t>Integarted</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planning</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options</a:t>
            </a:r>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4F4AA71-4D36-F146-9668-D2B8B1EA483E}"/>
              </a:ext>
            </a:extLst>
          </p:cNvPr>
          <p:cNvGrpSpPr/>
          <p:nvPr/>
        </p:nvGrpSpPr>
        <p:grpSpPr>
          <a:xfrm>
            <a:off x="807327" y="2719582"/>
            <a:ext cx="3557705" cy="2469002"/>
            <a:chOff x="5974885" y="1274039"/>
            <a:chExt cx="3902164" cy="2708051"/>
          </a:xfrm>
        </p:grpSpPr>
        <p:cxnSp>
          <p:nvCxnSpPr>
            <p:cNvPr id="12" name="Straight Arrow Connector 11">
              <a:extLst>
                <a:ext uri="{FF2B5EF4-FFF2-40B4-BE49-F238E27FC236}">
                  <a16:creationId xmlns:a16="http://schemas.microsoft.com/office/drawing/2014/main" id="{B43CE062-1D19-7F4B-AFF1-F2B7E39D79FD}"/>
                </a:ext>
              </a:extLst>
            </p:cNvPr>
            <p:cNvCxnSpPr>
              <a:cxnSpLocks/>
            </p:cNvCxnSpPr>
            <p:nvPr/>
          </p:nvCxnSpPr>
          <p:spPr>
            <a:xfrm flipV="1">
              <a:off x="6244883" y="2880248"/>
              <a:ext cx="0" cy="741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0785E6C-0D9C-3840-B164-2920C922B737}"/>
                </a:ext>
              </a:extLst>
            </p:cNvPr>
            <p:cNvSpPr/>
            <p:nvPr/>
          </p:nvSpPr>
          <p:spPr>
            <a:xfrm>
              <a:off x="5974885" y="2520248"/>
              <a:ext cx="108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a:solidFill>
                    <a:schemeClr val="tx1"/>
                  </a:solidFill>
                  <a:latin typeface="Arial" panose="020B0604020202020204" pitchFamily="34" charset="0"/>
                  <a:cs typeface="Arial" panose="020B0604020202020204" pitchFamily="34" charset="0"/>
                </a:rPr>
                <a:t>Supply System</a:t>
              </a:r>
            </a:p>
          </p:txBody>
        </p:sp>
        <p:sp>
          <p:nvSpPr>
            <p:cNvPr id="15" name="Rectangle 14">
              <a:extLst>
                <a:ext uri="{FF2B5EF4-FFF2-40B4-BE49-F238E27FC236}">
                  <a16:creationId xmlns:a16="http://schemas.microsoft.com/office/drawing/2014/main" id="{3C7FBF3E-BAB2-7742-9596-E51B4966C1E2}"/>
                </a:ext>
              </a:extLst>
            </p:cNvPr>
            <p:cNvSpPr/>
            <p:nvPr/>
          </p:nvSpPr>
          <p:spPr>
            <a:xfrm>
              <a:off x="5974885" y="3071169"/>
              <a:ext cx="3902161"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a:solidFill>
                    <a:schemeClr val="tx1"/>
                  </a:solidFill>
                  <a:latin typeface="Arial" panose="020B0604020202020204" pitchFamily="34" charset="0"/>
                  <a:cs typeface="Arial" panose="020B0604020202020204" pitchFamily="34" charset="0"/>
                </a:rPr>
                <a:t>River</a:t>
              </a:r>
            </a:p>
          </p:txBody>
        </p:sp>
        <p:sp>
          <p:nvSpPr>
            <p:cNvPr id="16" name="Rectangle 15">
              <a:extLst>
                <a:ext uri="{FF2B5EF4-FFF2-40B4-BE49-F238E27FC236}">
                  <a16:creationId xmlns:a16="http://schemas.microsoft.com/office/drawing/2014/main" id="{59372EC5-4C65-1D46-8F42-6EB8B71B2011}"/>
                </a:ext>
              </a:extLst>
            </p:cNvPr>
            <p:cNvSpPr/>
            <p:nvPr/>
          </p:nvSpPr>
          <p:spPr>
            <a:xfrm>
              <a:off x="5974885" y="3622090"/>
              <a:ext cx="3902161"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a:solidFill>
                    <a:schemeClr val="tx1"/>
                  </a:solidFill>
                  <a:latin typeface="Arial" panose="020B0604020202020204" pitchFamily="34" charset="0"/>
                  <a:cs typeface="Arial" panose="020B0604020202020204" pitchFamily="34" charset="0"/>
                </a:rPr>
                <a:t>Groundwater</a:t>
              </a:r>
            </a:p>
          </p:txBody>
        </p:sp>
        <p:sp>
          <p:nvSpPr>
            <p:cNvPr id="17" name="Rectangle 16">
              <a:extLst>
                <a:ext uri="{FF2B5EF4-FFF2-40B4-BE49-F238E27FC236}">
                  <a16:creationId xmlns:a16="http://schemas.microsoft.com/office/drawing/2014/main" id="{0C3B9168-F177-9D4C-AB49-8E787DB878BA}"/>
                </a:ext>
              </a:extLst>
            </p:cNvPr>
            <p:cNvSpPr/>
            <p:nvPr/>
          </p:nvSpPr>
          <p:spPr>
            <a:xfrm>
              <a:off x="5974885" y="1278245"/>
              <a:ext cx="108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a:solidFill>
                    <a:schemeClr val="tx1"/>
                  </a:solidFill>
                  <a:latin typeface="Arial" panose="020B0604020202020204" pitchFamily="34" charset="0"/>
                  <a:cs typeface="Arial" panose="020B0604020202020204" pitchFamily="34" charset="0"/>
                </a:rPr>
                <a:t>Distribution</a:t>
              </a:r>
            </a:p>
          </p:txBody>
        </p:sp>
        <p:sp>
          <p:nvSpPr>
            <p:cNvPr id="18" name="Rectangle 17">
              <a:extLst>
                <a:ext uri="{FF2B5EF4-FFF2-40B4-BE49-F238E27FC236}">
                  <a16:creationId xmlns:a16="http://schemas.microsoft.com/office/drawing/2014/main" id="{30ED66A3-049B-D442-91C6-25911709B161}"/>
                </a:ext>
              </a:extLst>
            </p:cNvPr>
            <p:cNvSpPr/>
            <p:nvPr/>
          </p:nvSpPr>
          <p:spPr>
            <a:xfrm>
              <a:off x="7385967" y="1278245"/>
              <a:ext cx="108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a:solidFill>
                    <a:schemeClr val="tx1"/>
                  </a:solidFill>
                  <a:latin typeface="Arial" panose="020B0604020202020204" pitchFamily="34" charset="0"/>
                  <a:cs typeface="Arial" panose="020B0604020202020204" pitchFamily="34" charset="0"/>
                </a:rPr>
                <a:t>Consumption</a:t>
              </a:r>
            </a:p>
          </p:txBody>
        </p:sp>
        <p:sp>
          <p:nvSpPr>
            <p:cNvPr id="19" name="Rectangle 18">
              <a:extLst>
                <a:ext uri="{FF2B5EF4-FFF2-40B4-BE49-F238E27FC236}">
                  <a16:creationId xmlns:a16="http://schemas.microsoft.com/office/drawing/2014/main" id="{1E5D4079-9EDF-2540-A8CE-CC0D0551927A}"/>
                </a:ext>
              </a:extLst>
            </p:cNvPr>
            <p:cNvSpPr/>
            <p:nvPr/>
          </p:nvSpPr>
          <p:spPr>
            <a:xfrm>
              <a:off x="8797049" y="1278245"/>
              <a:ext cx="108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a:solidFill>
                    <a:schemeClr val="tx1"/>
                  </a:solidFill>
                  <a:latin typeface="Arial" panose="020B0604020202020204" pitchFamily="34" charset="0"/>
                  <a:cs typeface="Arial" panose="020B0604020202020204" pitchFamily="34" charset="0"/>
                </a:rPr>
                <a:t>Sewerage</a:t>
              </a:r>
            </a:p>
          </p:txBody>
        </p:sp>
        <p:sp>
          <p:nvSpPr>
            <p:cNvPr id="20" name="Rectangle 19">
              <a:extLst>
                <a:ext uri="{FF2B5EF4-FFF2-40B4-BE49-F238E27FC236}">
                  <a16:creationId xmlns:a16="http://schemas.microsoft.com/office/drawing/2014/main" id="{6F0CF06D-7805-4B4C-B59F-6B44D6433941}"/>
                </a:ext>
              </a:extLst>
            </p:cNvPr>
            <p:cNvSpPr/>
            <p:nvPr/>
          </p:nvSpPr>
          <p:spPr>
            <a:xfrm>
              <a:off x="5974885" y="1969327"/>
              <a:ext cx="108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a:solidFill>
                    <a:schemeClr val="tx1"/>
                  </a:solidFill>
                  <a:latin typeface="Arial" panose="020B0604020202020204" pitchFamily="34" charset="0"/>
                  <a:cs typeface="Arial" panose="020B0604020202020204" pitchFamily="34" charset="0"/>
                </a:rPr>
                <a:t>Freshwater Treatment</a:t>
              </a:r>
            </a:p>
          </p:txBody>
        </p:sp>
        <p:sp>
          <p:nvSpPr>
            <p:cNvPr id="21" name="Rectangle 20">
              <a:extLst>
                <a:ext uri="{FF2B5EF4-FFF2-40B4-BE49-F238E27FC236}">
                  <a16:creationId xmlns:a16="http://schemas.microsoft.com/office/drawing/2014/main" id="{33D12359-0FF1-8046-A4A7-8761427499EC}"/>
                </a:ext>
              </a:extLst>
            </p:cNvPr>
            <p:cNvSpPr/>
            <p:nvPr/>
          </p:nvSpPr>
          <p:spPr>
            <a:xfrm>
              <a:off x="7385967" y="1969327"/>
              <a:ext cx="108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a:solidFill>
                    <a:schemeClr val="tx1"/>
                  </a:solidFill>
                  <a:latin typeface="Arial" panose="020B0604020202020204" pitchFamily="34" charset="0"/>
                  <a:cs typeface="Arial" panose="020B0604020202020204" pitchFamily="34" charset="0"/>
                </a:rPr>
                <a:t>Wastewater Treatment</a:t>
              </a:r>
            </a:p>
          </p:txBody>
        </p:sp>
        <p:sp>
          <p:nvSpPr>
            <p:cNvPr id="22" name="Rectangle 21">
              <a:extLst>
                <a:ext uri="{FF2B5EF4-FFF2-40B4-BE49-F238E27FC236}">
                  <a16:creationId xmlns:a16="http://schemas.microsoft.com/office/drawing/2014/main" id="{639C15E9-66F7-874C-80D0-A3CD0A38DA24}"/>
                </a:ext>
              </a:extLst>
            </p:cNvPr>
            <p:cNvSpPr/>
            <p:nvPr/>
          </p:nvSpPr>
          <p:spPr>
            <a:xfrm>
              <a:off x="8797049" y="1969327"/>
              <a:ext cx="108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a:solidFill>
                    <a:schemeClr val="tx1"/>
                  </a:solidFill>
                  <a:latin typeface="Arial" panose="020B0604020202020204" pitchFamily="34" charset="0"/>
                  <a:cs typeface="Arial" panose="020B0604020202020204" pitchFamily="34" charset="0"/>
                </a:rPr>
                <a:t>Land runoff</a:t>
              </a:r>
            </a:p>
          </p:txBody>
        </p:sp>
        <p:cxnSp>
          <p:nvCxnSpPr>
            <p:cNvPr id="23" name="Straight Arrow Connector 22">
              <a:extLst>
                <a:ext uri="{FF2B5EF4-FFF2-40B4-BE49-F238E27FC236}">
                  <a16:creationId xmlns:a16="http://schemas.microsoft.com/office/drawing/2014/main" id="{82117E98-4814-BE43-8A8C-856EBADFFA9A}"/>
                </a:ext>
              </a:extLst>
            </p:cNvPr>
            <p:cNvCxnSpPr>
              <a:stCxn id="20" idx="0"/>
              <a:endCxn id="17" idx="2"/>
            </p:cNvCxnSpPr>
            <p:nvPr/>
          </p:nvCxnSpPr>
          <p:spPr>
            <a:xfrm flipV="1">
              <a:off x="6514885" y="1638245"/>
              <a:ext cx="0" cy="331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FA7652F-955D-A24A-A3B3-DAA340D5A2FD}"/>
                </a:ext>
              </a:extLst>
            </p:cNvPr>
            <p:cNvCxnSpPr>
              <a:cxnSpLocks/>
              <a:stCxn id="14" idx="0"/>
              <a:endCxn id="20" idx="2"/>
            </p:cNvCxnSpPr>
            <p:nvPr/>
          </p:nvCxnSpPr>
          <p:spPr>
            <a:xfrm flipV="1">
              <a:off x="6514885" y="2329327"/>
              <a:ext cx="0" cy="190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D95274C-D9FB-5347-ADA8-1BDBB5BFDD71}"/>
                </a:ext>
              </a:extLst>
            </p:cNvPr>
            <p:cNvCxnSpPr>
              <a:cxnSpLocks/>
            </p:cNvCxnSpPr>
            <p:nvPr/>
          </p:nvCxnSpPr>
          <p:spPr>
            <a:xfrm flipV="1">
              <a:off x="6784886" y="2880248"/>
              <a:ext cx="0" cy="190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221F99-60EB-9347-9A23-D273EF6B7BDD}"/>
                </a:ext>
              </a:extLst>
            </p:cNvPr>
            <p:cNvCxnSpPr>
              <a:cxnSpLocks/>
              <a:stCxn id="17" idx="3"/>
              <a:endCxn id="18" idx="1"/>
            </p:cNvCxnSpPr>
            <p:nvPr/>
          </p:nvCxnSpPr>
          <p:spPr>
            <a:xfrm>
              <a:off x="7054885" y="1458245"/>
              <a:ext cx="331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6D0B88-96B8-9F4F-A726-A293275099AC}"/>
                </a:ext>
              </a:extLst>
            </p:cNvPr>
            <p:cNvCxnSpPr>
              <a:cxnSpLocks/>
              <a:stCxn id="18" idx="3"/>
              <a:endCxn id="19" idx="1"/>
            </p:cNvCxnSpPr>
            <p:nvPr/>
          </p:nvCxnSpPr>
          <p:spPr>
            <a:xfrm>
              <a:off x="8465967" y="1458245"/>
              <a:ext cx="331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Diamond 27">
              <a:extLst>
                <a:ext uri="{FF2B5EF4-FFF2-40B4-BE49-F238E27FC236}">
                  <a16:creationId xmlns:a16="http://schemas.microsoft.com/office/drawing/2014/main" id="{49605B83-CF52-3048-8605-16059A2D2542}"/>
                </a:ext>
              </a:extLst>
            </p:cNvPr>
            <p:cNvSpPr/>
            <p:nvPr/>
          </p:nvSpPr>
          <p:spPr>
            <a:xfrm>
              <a:off x="8451508" y="1623786"/>
              <a:ext cx="360000" cy="3600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3">
                <a:solidFill>
                  <a:schemeClr val="tx1"/>
                </a:solidFill>
                <a:latin typeface="Arial" panose="020B0604020202020204" pitchFamily="34" charset="0"/>
                <a:cs typeface="Arial" panose="020B0604020202020204" pitchFamily="34" charset="0"/>
              </a:endParaRPr>
            </a:p>
          </p:txBody>
        </p:sp>
        <p:cxnSp>
          <p:nvCxnSpPr>
            <p:cNvPr id="29" name="Connector: Elbow 29">
              <a:extLst>
                <a:ext uri="{FF2B5EF4-FFF2-40B4-BE49-F238E27FC236}">
                  <a16:creationId xmlns:a16="http://schemas.microsoft.com/office/drawing/2014/main" id="{6F1BBBE4-9ADA-A54A-9F2C-DDF94735F66C}"/>
                </a:ext>
              </a:extLst>
            </p:cNvPr>
            <p:cNvCxnSpPr>
              <a:cxnSpLocks/>
              <a:endCxn id="28" idx="3"/>
            </p:cNvCxnSpPr>
            <p:nvPr/>
          </p:nvCxnSpPr>
          <p:spPr>
            <a:xfrm rot="5400000">
              <a:off x="8856509" y="1593245"/>
              <a:ext cx="165541" cy="25554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82857CE-7102-9444-8589-06CB2C85EE7F}"/>
                </a:ext>
              </a:extLst>
            </p:cNvPr>
            <p:cNvCxnSpPr>
              <a:cxnSpLocks/>
            </p:cNvCxnSpPr>
            <p:nvPr/>
          </p:nvCxnSpPr>
          <p:spPr>
            <a:xfrm flipV="1">
              <a:off x="9607049" y="1638245"/>
              <a:ext cx="0" cy="331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1">
              <a:extLst>
                <a:ext uri="{FF2B5EF4-FFF2-40B4-BE49-F238E27FC236}">
                  <a16:creationId xmlns:a16="http://schemas.microsoft.com/office/drawing/2014/main" id="{25233934-5B1F-CF42-8548-9AAD1A7EF717}"/>
                </a:ext>
              </a:extLst>
            </p:cNvPr>
            <p:cNvCxnSpPr>
              <a:cxnSpLocks/>
              <a:stCxn id="28" idx="1"/>
              <a:endCxn id="21" idx="0"/>
            </p:cNvCxnSpPr>
            <p:nvPr/>
          </p:nvCxnSpPr>
          <p:spPr>
            <a:xfrm rot="10800000" flipV="1">
              <a:off x="7925968" y="1803785"/>
              <a:ext cx="525541" cy="16554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1885E2F-5D03-6E4F-AC7F-A581B6C11064}"/>
                </a:ext>
              </a:extLst>
            </p:cNvPr>
            <p:cNvSpPr txBox="1"/>
            <p:nvPr/>
          </p:nvSpPr>
          <p:spPr>
            <a:xfrm>
              <a:off x="8372656" y="1666745"/>
              <a:ext cx="487374" cy="258738"/>
            </a:xfrm>
            <a:prstGeom prst="rect">
              <a:avLst/>
            </a:prstGeom>
            <a:noFill/>
          </p:spPr>
          <p:txBody>
            <a:bodyPr wrap="none" rtlCol="0">
              <a:spAutoFit/>
            </a:bodyPr>
            <a:lstStyle/>
            <a:p>
              <a:r>
                <a:rPr lang="en-GB" sz="933">
                  <a:latin typeface="Arial" panose="020B0604020202020204" pitchFamily="34" charset="0"/>
                  <a:cs typeface="Arial" panose="020B0604020202020204" pitchFamily="34" charset="0"/>
                </a:rPr>
                <a:t>CSO</a:t>
              </a:r>
            </a:p>
          </p:txBody>
        </p:sp>
        <p:cxnSp>
          <p:nvCxnSpPr>
            <p:cNvPr id="33" name="Straight Arrow Connector 32">
              <a:extLst>
                <a:ext uri="{FF2B5EF4-FFF2-40B4-BE49-F238E27FC236}">
                  <a16:creationId xmlns:a16="http://schemas.microsoft.com/office/drawing/2014/main" id="{117D0C90-9C66-FB4D-85F3-A511C39A43DE}"/>
                </a:ext>
              </a:extLst>
            </p:cNvPr>
            <p:cNvCxnSpPr>
              <a:cxnSpLocks/>
              <a:stCxn id="21" idx="2"/>
              <a:endCxn id="15" idx="0"/>
            </p:cNvCxnSpPr>
            <p:nvPr/>
          </p:nvCxnSpPr>
          <p:spPr>
            <a:xfrm flipH="1">
              <a:off x="7925966" y="2329327"/>
              <a:ext cx="1" cy="741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5E52B4-7467-6E4D-ACE7-6665FC5C67E8}"/>
                </a:ext>
              </a:extLst>
            </p:cNvPr>
            <p:cNvCxnSpPr>
              <a:cxnSpLocks/>
              <a:stCxn id="28" idx="2"/>
            </p:cNvCxnSpPr>
            <p:nvPr/>
          </p:nvCxnSpPr>
          <p:spPr>
            <a:xfrm>
              <a:off x="8631508" y="1983786"/>
              <a:ext cx="0" cy="1087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5">
              <a:extLst>
                <a:ext uri="{FF2B5EF4-FFF2-40B4-BE49-F238E27FC236}">
                  <a16:creationId xmlns:a16="http://schemas.microsoft.com/office/drawing/2014/main" id="{9207A64A-8FFD-4D48-851A-39EA04306291}"/>
                </a:ext>
              </a:extLst>
            </p:cNvPr>
            <p:cNvCxnSpPr>
              <a:cxnSpLocks/>
              <a:stCxn id="21" idx="1"/>
            </p:cNvCxnSpPr>
            <p:nvPr/>
          </p:nvCxnSpPr>
          <p:spPr>
            <a:xfrm rot="10800000" flipV="1">
              <a:off x="7054885" y="2149326"/>
              <a:ext cx="331082" cy="460921"/>
            </a:xfrm>
            <a:prstGeom prst="bentConnector3">
              <a:avLst>
                <a:gd name="adj1" fmla="val 50000"/>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E163A14-298B-C04B-8883-8DADB7A59859}"/>
                </a:ext>
              </a:extLst>
            </p:cNvPr>
            <p:cNvCxnSpPr>
              <a:cxnSpLocks/>
            </p:cNvCxnSpPr>
            <p:nvPr/>
          </p:nvCxnSpPr>
          <p:spPr>
            <a:xfrm flipH="1">
              <a:off x="7054885" y="2790248"/>
              <a:ext cx="331082" cy="0"/>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057A53E-8714-D646-B94C-E586D25CE47A}"/>
                </a:ext>
              </a:extLst>
            </p:cNvPr>
            <p:cNvSpPr txBox="1"/>
            <p:nvPr/>
          </p:nvSpPr>
          <p:spPr>
            <a:xfrm>
              <a:off x="7313458" y="2668667"/>
              <a:ext cx="367817" cy="258738"/>
            </a:xfrm>
            <a:prstGeom prst="rect">
              <a:avLst/>
            </a:prstGeom>
            <a:noFill/>
          </p:spPr>
          <p:txBody>
            <a:bodyPr wrap="none" rtlCol="0">
              <a:spAutoFit/>
            </a:bodyPr>
            <a:lstStyle/>
            <a:p>
              <a:pPr algn="ctr"/>
              <a:r>
                <a:rPr lang="en-GB" sz="933">
                  <a:solidFill>
                    <a:srgbClr val="FF0000"/>
                  </a:solidFill>
                  <a:latin typeface="Arial" panose="020B0604020202020204" pitchFamily="34" charset="0"/>
                  <a:cs typeface="Arial" panose="020B0604020202020204" pitchFamily="34" charset="0"/>
                </a:rPr>
                <a:t>+S</a:t>
              </a:r>
            </a:p>
          </p:txBody>
        </p:sp>
        <p:cxnSp>
          <p:nvCxnSpPr>
            <p:cNvPr id="38" name="Connector: Elbow 38">
              <a:extLst>
                <a:ext uri="{FF2B5EF4-FFF2-40B4-BE49-F238E27FC236}">
                  <a16:creationId xmlns:a16="http://schemas.microsoft.com/office/drawing/2014/main" id="{F2FF704D-D403-0948-B779-3225AAD45504}"/>
                </a:ext>
              </a:extLst>
            </p:cNvPr>
            <p:cNvCxnSpPr>
              <a:cxnSpLocks/>
            </p:cNvCxnSpPr>
            <p:nvPr/>
          </p:nvCxnSpPr>
          <p:spPr>
            <a:xfrm flipV="1">
              <a:off x="6172414" y="1638245"/>
              <a:ext cx="72471" cy="187632"/>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2AD8CBA-688C-544B-9B92-6D1211F8DCD3}"/>
                </a:ext>
              </a:extLst>
            </p:cNvPr>
            <p:cNvSpPr txBox="1"/>
            <p:nvPr/>
          </p:nvSpPr>
          <p:spPr>
            <a:xfrm>
              <a:off x="7218748" y="1702766"/>
              <a:ext cx="439901" cy="258738"/>
            </a:xfrm>
            <a:prstGeom prst="rect">
              <a:avLst/>
            </a:prstGeom>
            <a:noFill/>
          </p:spPr>
          <p:txBody>
            <a:bodyPr wrap="square" rtlCol="0">
              <a:spAutoFit/>
            </a:bodyPr>
            <a:lstStyle/>
            <a:p>
              <a:pPr algn="ctr"/>
              <a:r>
                <a:rPr lang="en-GB" sz="933">
                  <a:solidFill>
                    <a:srgbClr val="FF0000"/>
                  </a:solidFill>
                  <a:latin typeface="Arial" panose="020B0604020202020204" pitchFamily="34" charset="0"/>
                  <a:cs typeface="Arial" panose="020B0604020202020204" pitchFamily="34" charset="0"/>
                </a:rPr>
                <a:t>-D</a:t>
              </a:r>
            </a:p>
          </p:txBody>
        </p:sp>
        <p:cxnSp>
          <p:nvCxnSpPr>
            <p:cNvPr id="40" name="Connector: Elbow 40">
              <a:extLst>
                <a:ext uri="{FF2B5EF4-FFF2-40B4-BE49-F238E27FC236}">
                  <a16:creationId xmlns:a16="http://schemas.microsoft.com/office/drawing/2014/main" id="{5ABA3347-89F6-2C41-A792-C9D8DD7D9C40}"/>
                </a:ext>
              </a:extLst>
            </p:cNvPr>
            <p:cNvCxnSpPr>
              <a:cxnSpLocks/>
              <a:stCxn id="39" idx="3"/>
            </p:cNvCxnSpPr>
            <p:nvPr/>
          </p:nvCxnSpPr>
          <p:spPr>
            <a:xfrm flipV="1">
              <a:off x="7658648" y="1638250"/>
              <a:ext cx="66967" cy="193885"/>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07FE690-8B87-BF48-A007-0978F3E89989}"/>
                </a:ext>
              </a:extLst>
            </p:cNvPr>
            <p:cNvCxnSpPr>
              <a:cxnSpLocks/>
            </p:cNvCxnSpPr>
            <p:nvPr/>
          </p:nvCxnSpPr>
          <p:spPr>
            <a:xfrm flipV="1">
              <a:off x="9607049" y="2329327"/>
              <a:ext cx="0" cy="33108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275A3FA-9E5B-2345-B957-CEA87A1BA78D}"/>
                </a:ext>
              </a:extLst>
            </p:cNvPr>
            <p:cNvSpPr txBox="1"/>
            <p:nvPr/>
          </p:nvSpPr>
          <p:spPr>
            <a:xfrm>
              <a:off x="9420297" y="2649577"/>
              <a:ext cx="341444" cy="258738"/>
            </a:xfrm>
            <a:prstGeom prst="rect">
              <a:avLst/>
            </a:prstGeom>
            <a:noFill/>
          </p:spPr>
          <p:txBody>
            <a:bodyPr wrap="none" rtlCol="0">
              <a:spAutoFit/>
            </a:bodyPr>
            <a:lstStyle/>
            <a:p>
              <a:pPr algn="ctr"/>
              <a:r>
                <a:rPr lang="en-GB" sz="933">
                  <a:solidFill>
                    <a:srgbClr val="FF0000"/>
                  </a:solidFill>
                  <a:latin typeface="Arial" panose="020B0604020202020204" pitchFamily="34" charset="0"/>
                  <a:cs typeface="Arial" panose="020B0604020202020204" pitchFamily="34" charset="0"/>
                </a:rPr>
                <a:t>-R</a:t>
              </a:r>
            </a:p>
          </p:txBody>
        </p:sp>
        <p:cxnSp>
          <p:nvCxnSpPr>
            <p:cNvPr id="43" name="Straight Arrow Connector 42">
              <a:extLst>
                <a:ext uri="{FF2B5EF4-FFF2-40B4-BE49-F238E27FC236}">
                  <a16:creationId xmlns:a16="http://schemas.microsoft.com/office/drawing/2014/main" id="{D46D5005-D62D-8B47-B007-A7AD3D5DBB9A}"/>
                </a:ext>
              </a:extLst>
            </p:cNvPr>
            <p:cNvCxnSpPr>
              <a:cxnSpLocks/>
            </p:cNvCxnSpPr>
            <p:nvPr/>
          </p:nvCxnSpPr>
          <p:spPr>
            <a:xfrm flipV="1">
              <a:off x="9067046" y="2329327"/>
              <a:ext cx="0" cy="33108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4B9F135-7614-CE43-BEA0-92ED4E52AE5C}"/>
                </a:ext>
              </a:extLst>
            </p:cNvPr>
            <p:cNvSpPr txBox="1"/>
            <p:nvPr/>
          </p:nvSpPr>
          <p:spPr>
            <a:xfrm>
              <a:off x="8859148" y="2649577"/>
              <a:ext cx="367817" cy="258738"/>
            </a:xfrm>
            <a:prstGeom prst="rect">
              <a:avLst/>
            </a:prstGeom>
            <a:noFill/>
          </p:spPr>
          <p:txBody>
            <a:bodyPr wrap="none" rtlCol="0">
              <a:spAutoFit/>
            </a:bodyPr>
            <a:lstStyle/>
            <a:p>
              <a:pPr algn="ctr"/>
              <a:r>
                <a:rPr lang="en-GB" sz="933">
                  <a:solidFill>
                    <a:srgbClr val="FF0000"/>
                  </a:solidFill>
                  <a:latin typeface="Arial" panose="020B0604020202020204" pitchFamily="34" charset="0"/>
                  <a:cs typeface="Arial" panose="020B0604020202020204" pitchFamily="34" charset="0"/>
                </a:rPr>
                <a:t>+S</a:t>
              </a:r>
            </a:p>
          </p:txBody>
        </p:sp>
        <p:cxnSp>
          <p:nvCxnSpPr>
            <p:cNvPr id="45" name="Straight Arrow Connector 44">
              <a:extLst>
                <a:ext uri="{FF2B5EF4-FFF2-40B4-BE49-F238E27FC236}">
                  <a16:creationId xmlns:a16="http://schemas.microsoft.com/office/drawing/2014/main" id="{D06157D4-513F-1B43-9AF5-8BAA118C1A9C}"/>
                </a:ext>
              </a:extLst>
            </p:cNvPr>
            <p:cNvCxnSpPr>
              <a:cxnSpLocks/>
            </p:cNvCxnSpPr>
            <p:nvPr/>
          </p:nvCxnSpPr>
          <p:spPr>
            <a:xfrm flipV="1">
              <a:off x="8197979" y="2329327"/>
              <a:ext cx="0" cy="33108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B36398B-8212-3743-9451-219A0DAAF707}"/>
                </a:ext>
              </a:extLst>
            </p:cNvPr>
            <p:cNvSpPr txBox="1"/>
            <p:nvPr/>
          </p:nvSpPr>
          <p:spPr>
            <a:xfrm>
              <a:off x="7887228" y="2649577"/>
              <a:ext cx="617483" cy="258738"/>
            </a:xfrm>
            <a:prstGeom prst="rect">
              <a:avLst/>
            </a:prstGeom>
            <a:noFill/>
          </p:spPr>
          <p:txBody>
            <a:bodyPr wrap="none" rtlCol="0">
              <a:spAutoFit/>
            </a:bodyPr>
            <a:lstStyle/>
            <a:p>
              <a:pPr algn="ctr"/>
              <a:r>
                <a:rPr lang="en-GB" sz="933" dirty="0">
                  <a:solidFill>
                    <a:srgbClr val="FF0000"/>
                  </a:solidFill>
                  <a:latin typeface="Arial" panose="020B0604020202020204" pitchFamily="34" charset="0"/>
                  <a:cs typeface="Arial" panose="020B0604020202020204" pitchFamily="34" charset="0"/>
                </a:rPr>
                <a:t>+C,∆,S</a:t>
              </a:r>
            </a:p>
          </p:txBody>
        </p:sp>
        <p:sp>
          <p:nvSpPr>
            <p:cNvPr id="47" name="TextBox 46">
              <a:extLst>
                <a:ext uri="{FF2B5EF4-FFF2-40B4-BE49-F238E27FC236}">
                  <a16:creationId xmlns:a16="http://schemas.microsoft.com/office/drawing/2014/main" id="{85E1541A-6837-9D4C-AD1E-532D76E0143A}"/>
                </a:ext>
              </a:extLst>
            </p:cNvPr>
            <p:cNvSpPr txBox="1"/>
            <p:nvPr/>
          </p:nvSpPr>
          <p:spPr>
            <a:xfrm>
              <a:off x="7243314" y="2411902"/>
              <a:ext cx="464473" cy="258738"/>
            </a:xfrm>
            <a:prstGeom prst="rect">
              <a:avLst/>
            </a:prstGeom>
            <a:noFill/>
          </p:spPr>
          <p:txBody>
            <a:bodyPr wrap="square" rtlCol="0">
              <a:spAutoFit/>
            </a:bodyPr>
            <a:lstStyle/>
            <a:p>
              <a:pPr algn="ctr"/>
              <a:r>
                <a:rPr lang="en-GB" sz="933">
                  <a:solidFill>
                    <a:srgbClr val="FF0000"/>
                  </a:solidFill>
                  <a:latin typeface="Arial" panose="020B0604020202020204" pitchFamily="34" charset="0"/>
                  <a:cs typeface="Arial" panose="020B0604020202020204" pitchFamily="34" charset="0"/>
                </a:rPr>
                <a:t>+Q</a:t>
              </a:r>
            </a:p>
          </p:txBody>
        </p:sp>
        <p:cxnSp>
          <p:nvCxnSpPr>
            <p:cNvPr id="48" name="Straight Arrow Connector 47">
              <a:extLst>
                <a:ext uri="{FF2B5EF4-FFF2-40B4-BE49-F238E27FC236}">
                  <a16:creationId xmlns:a16="http://schemas.microsoft.com/office/drawing/2014/main" id="{7260C159-931E-F94D-B369-1A0F94BE5AAB}"/>
                </a:ext>
              </a:extLst>
            </p:cNvPr>
            <p:cNvCxnSpPr>
              <a:cxnSpLocks/>
            </p:cNvCxnSpPr>
            <p:nvPr/>
          </p:nvCxnSpPr>
          <p:spPr>
            <a:xfrm>
              <a:off x="7637966" y="2535012"/>
              <a:ext cx="288000" cy="0"/>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9">
              <a:extLst>
                <a:ext uri="{FF2B5EF4-FFF2-40B4-BE49-F238E27FC236}">
                  <a16:creationId xmlns:a16="http://schemas.microsoft.com/office/drawing/2014/main" id="{5496EE41-501A-034C-BB94-DB7F5C22DF46}"/>
                </a:ext>
              </a:extLst>
            </p:cNvPr>
            <p:cNvCxnSpPr>
              <a:cxnSpLocks/>
              <a:stCxn id="22" idx="3"/>
              <a:endCxn id="51" idx="0"/>
            </p:cNvCxnSpPr>
            <p:nvPr/>
          </p:nvCxnSpPr>
          <p:spPr>
            <a:xfrm flipH="1" flipV="1">
              <a:off x="8264785" y="1274039"/>
              <a:ext cx="1612264" cy="875289"/>
            </a:xfrm>
            <a:prstGeom prst="bentConnector4">
              <a:avLst>
                <a:gd name="adj1" fmla="val -15552"/>
                <a:gd name="adj2" fmla="val 128646"/>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C622DAB6-9508-504C-BD44-B9BA94252FC1}"/>
              </a:ext>
            </a:extLst>
          </p:cNvPr>
          <p:cNvSpPr txBox="1"/>
          <p:nvPr/>
        </p:nvSpPr>
        <p:spPr>
          <a:xfrm>
            <a:off x="691932" y="3110463"/>
            <a:ext cx="394292" cy="235898"/>
          </a:xfrm>
          <a:prstGeom prst="rect">
            <a:avLst/>
          </a:prstGeom>
          <a:noFill/>
        </p:spPr>
        <p:txBody>
          <a:bodyPr wrap="square" rtlCol="0">
            <a:spAutoFit/>
          </a:bodyPr>
          <a:lstStyle/>
          <a:p>
            <a:pPr algn="ctr"/>
            <a:r>
              <a:rPr lang="en-GB" sz="933">
                <a:solidFill>
                  <a:srgbClr val="FF0000"/>
                </a:solidFill>
                <a:latin typeface="Arial" panose="020B0604020202020204" pitchFamily="34" charset="0"/>
                <a:cs typeface="Arial" panose="020B0604020202020204" pitchFamily="34" charset="0"/>
              </a:rPr>
              <a:t>-L</a:t>
            </a:r>
          </a:p>
        </p:txBody>
      </p:sp>
      <p:sp>
        <p:nvSpPr>
          <p:cNvPr id="51" name="Rectangle 50">
            <a:extLst>
              <a:ext uri="{FF2B5EF4-FFF2-40B4-BE49-F238E27FC236}">
                <a16:creationId xmlns:a16="http://schemas.microsoft.com/office/drawing/2014/main" id="{37C0F97B-B2C1-924B-AB6E-00C593D9139A}"/>
              </a:ext>
            </a:extLst>
          </p:cNvPr>
          <p:cNvSpPr/>
          <p:nvPr/>
        </p:nvSpPr>
        <p:spPr>
          <a:xfrm>
            <a:off x="2713663" y="2719582"/>
            <a:ext cx="362851" cy="30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27"/>
          </a:p>
        </p:txBody>
      </p:sp>
      <p:sp>
        <p:nvSpPr>
          <p:cNvPr id="52" name="TextBox 51">
            <a:extLst>
              <a:ext uri="{FF2B5EF4-FFF2-40B4-BE49-F238E27FC236}">
                <a16:creationId xmlns:a16="http://schemas.microsoft.com/office/drawing/2014/main" id="{ED8B6291-D0E5-D249-8DF5-7492E42E07F0}"/>
              </a:ext>
            </a:extLst>
          </p:cNvPr>
          <p:cNvSpPr txBox="1"/>
          <p:nvPr/>
        </p:nvSpPr>
        <p:spPr>
          <a:xfrm>
            <a:off x="4748183" y="2790364"/>
            <a:ext cx="2281591" cy="256545"/>
          </a:xfrm>
          <a:prstGeom prst="rect">
            <a:avLst/>
          </a:prstGeom>
          <a:noFill/>
        </p:spPr>
        <p:txBody>
          <a:bodyPr wrap="square" rtlCol="0">
            <a:spAutoFit/>
          </a:bodyPr>
          <a:lstStyle/>
          <a:p>
            <a:pPr algn="ctr"/>
            <a:r>
              <a:rPr lang="en-GB" sz="1067" b="1">
                <a:latin typeface="Arial" panose="020B0604020202020204" pitchFamily="34" charset="0"/>
                <a:cs typeface="Arial" panose="020B0604020202020204" pitchFamily="34" charset="0"/>
              </a:rPr>
              <a:t>Options Key</a:t>
            </a:r>
          </a:p>
        </p:txBody>
      </p:sp>
      <p:sp>
        <p:nvSpPr>
          <p:cNvPr id="53" name="TextBox 52">
            <a:extLst>
              <a:ext uri="{FF2B5EF4-FFF2-40B4-BE49-F238E27FC236}">
                <a16:creationId xmlns:a16="http://schemas.microsoft.com/office/drawing/2014/main" id="{D81685D1-AC34-614F-982F-1D80DB9C7978}"/>
              </a:ext>
            </a:extLst>
          </p:cNvPr>
          <p:cNvSpPr txBox="1"/>
          <p:nvPr/>
        </p:nvSpPr>
        <p:spPr>
          <a:xfrm>
            <a:off x="4731455" y="3002209"/>
            <a:ext cx="311303" cy="235898"/>
          </a:xfrm>
          <a:prstGeom prst="rect">
            <a:avLst/>
          </a:prstGeom>
          <a:noFill/>
        </p:spPr>
        <p:txBody>
          <a:bodyPr wrap="none" rtlCol="0">
            <a:spAutoFit/>
          </a:bodyPr>
          <a:lstStyle/>
          <a:p>
            <a:pPr algn="ctr"/>
            <a:r>
              <a:rPr lang="en-GB" sz="933">
                <a:solidFill>
                  <a:srgbClr val="FF0000"/>
                </a:solidFill>
                <a:latin typeface="Arial" panose="020B0604020202020204" pitchFamily="34" charset="0"/>
                <a:cs typeface="Arial" panose="020B0604020202020204" pitchFamily="34" charset="0"/>
              </a:rPr>
              <a:t>-R</a:t>
            </a:r>
          </a:p>
        </p:txBody>
      </p:sp>
      <p:sp>
        <p:nvSpPr>
          <p:cNvPr id="54" name="TextBox 53">
            <a:extLst>
              <a:ext uri="{FF2B5EF4-FFF2-40B4-BE49-F238E27FC236}">
                <a16:creationId xmlns:a16="http://schemas.microsoft.com/office/drawing/2014/main" id="{1D856977-97CE-A44E-8869-379AF917C056}"/>
              </a:ext>
            </a:extLst>
          </p:cNvPr>
          <p:cNvSpPr txBox="1"/>
          <p:nvPr/>
        </p:nvSpPr>
        <p:spPr>
          <a:xfrm>
            <a:off x="5125146" y="3002209"/>
            <a:ext cx="1776448" cy="235898"/>
          </a:xfrm>
          <a:prstGeom prst="rect">
            <a:avLst/>
          </a:prstGeom>
          <a:noFill/>
        </p:spPr>
        <p:txBody>
          <a:bodyPr wrap="none" rtlCol="0">
            <a:spAutoFit/>
          </a:bodyPr>
          <a:lstStyle/>
          <a:p>
            <a:r>
              <a:rPr lang="en-GB" sz="933">
                <a:latin typeface="Arial" panose="020B0604020202020204" pitchFamily="34" charset="0"/>
                <a:cs typeface="Arial" panose="020B0604020202020204" pitchFamily="34" charset="0"/>
              </a:rPr>
              <a:t>Reduction in runoff coefficient</a:t>
            </a:r>
          </a:p>
        </p:txBody>
      </p:sp>
      <p:sp>
        <p:nvSpPr>
          <p:cNvPr id="55" name="TextBox 54">
            <a:extLst>
              <a:ext uri="{FF2B5EF4-FFF2-40B4-BE49-F238E27FC236}">
                <a16:creationId xmlns:a16="http://schemas.microsoft.com/office/drawing/2014/main" id="{43EA5635-BB30-B24E-B38B-74D6E06EF12D}"/>
              </a:ext>
            </a:extLst>
          </p:cNvPr>
          <p:cNvSpPr txBox="1"/>
          <p:nvPr/>
        </p:nvSpPr>
        <p:spPr>
          <a:xfrm>
            <a:off x="4719436" y="3243853"/>
            <a:ext cx="335348" cy="235898"/>
          </a:xfrm>
          <a:prstGeom prst="rect">
            <a:avLst/>
          </a:prstGeom>
          <a:noFill/>
        </p:spPr>
        <p:txBody>
          <a:bodyPr wrap="none" rtlCol="0">
            <a:spAutoFit/>
          </a:bodyPr>
          <a:lstStyle/>
          <a:p>
            <a:pPr algn="ctr"/>
            <a:r>
              <a:rPr lang="en-GB" sz="933">
                <a:solidFill>
                  <a:srgbClr val="FF0000"/>
                </a:solidFill>
                <a:latin typeface="Arial" panose="020B0604020202020204" pitchFamily="34" charset="0"/>
                <a:cs typeface="Arial" panose="020B0604020202020204" pitchFamily="34" charset="0"/>
              </a:rPr>
              <a:t>+S</a:t>
            </a:r>
          </a:p>
        </p:txBody>
      </p:sp>
      <p:sp>
        <p:nvSpPr>
          <p:cNvPr id="56" name="TextBox 55">
            <a:extLst>
              <a:ext uri="{FF2B5EF4-FFF2-40B4-BE49-F238E27FC236}">
                <a16:creationId xmlns:a16="http://schemas.microsoft.com/office/drawing/2014/main" id="{B23B178C-5B53-5342-A4F8-D4FA93832B3A}"/>
              </a:ext>
            </a:extLst>
          </p:cNvPr>
          <p:cNvSpPr txBox="1"/>
          <p:nvPr/>
        </p:nvSpPr>
        <p:spPr>
          <a:xfrm>
            <a:off x="5125147" y="3243853"/>
            <a:ext cx="1685077" cy="235898"/>
          </a:xfrm>
          <a:prstGeom prst="rect">
            <a:avLst/>
          </a:prstGeom>
          <a:noFill/>
        </p:spPr>
        <p:txBody>
          <a:bodyPr wrap="none" rtlCol="0">
            <a:spAutoFit/>
          </a:bodyPr>
          <a:lstStyle/>
          <a:p>
            <a:r>
              <a:rPr lang="en-GB" sz="933">
                <a:latin typeface="Arial" panose="020B0604020202020204" pitchFamily="34" charset="0"/>
                <a:cs typeface="Arial" panose="020B0604020202020204" pitchFamily="34" charset="0"/>
              </a:rPr>
              <a:t>Increase in storage capacity</a:t>
            </a:r>
          </a:p>
        </p:txBody>
      </p:sp>
      <p:sp>
        <p:nvSpPr>
          <p:cNvPr id="57" name="TextBox 56">
            <a:extLst>
              <a:ext uri="{FF2B5EF4-FFF2-40B4-BE49-F238E27FC236}">
                <a16:creationId xmlns:a16="http://schemas.microsoft.com/office/drawing/2014/main" id="{2848FB9F-5B17-2543-B97A-E28F1BF8F9E4}"/>
              </a:ext>
            </a:extLst>
          </p:cNvPr>
          <p:cNvSpPr txBox="1"/>
          <p:nvPr/>
        </p:nvSpPr>
        <p:spPr>
          <a:xfrm>
            <a:off x="4716227" y="3485498"/>
            <a:ext cx="341760" cy="235898"/>
          </a:xfrm>
          <a:prstGeom prst="rect">
            <a:avLst/>
          </a:prstGeom>
          <a:noFill/>
        </p:spPr>
        <p:txBody>
          <a:bodyPr wrap="none" rtlCol="0">
            <a:spAutoFit/>
          </a:bodyPr>
          <a:lstStyle/>
          <a:p>
            <a:pPr algn="ctr"/>
            <a:r>
              <a:rPr lang="en-GB" sz="933">
                <a:solidFill>
                  <a:srgbClr val="FF0000"/>
                </a:solidFill>
                <a:latin typeface="Arial" panose="020B0604020202020204" pitchFamily="34" charset="0"/>
                <a:cs typeface="Arial" panose="020B0604020202020204" pitchFamily="34" charset="0"/>
              </a:rPr>
              <a:t>+C</a:t>
            </a:r>
          </a:p>
        </p:txBody>
      </p:sp>
      <p:sp>
        <p:nvSpPr>
          <p:cNvPr id="58" name="TextBox 57">
            <a:extLst>
              <a:ext uri="{FF2B5EF4-FFF2-40B4-BE49-F238E27FC236}">
                <a16:creationId xmlns:a16="http://schemas.microsoft.com/office/drawing/2014/main" id="{80AC90FC-C5ED-1240-A5C8-6E97D72C3ECB}"/>
              </a:ext>
            </a:extLst>
          </p:cNvPr>
          <p:cNvSpPr txBox="1"/>
          <p:nvPr/>
        </p:nvSpPr>
        <p:spPr>
          <a:xfrm>
            <a:off x="5125146" y="3485498"/>
            <a:ext cx="1792478" cy="235898"/>
          </a:xfrm>
          <a:prstGeom prst="rect">
            <a:avLst/>
          </a:prstGeom>
          <a:noFill/>
        </p:spPr>
        <p:txBody>
          <a:bodyPr wrap="none" rtlCol="0">
            <a:spAutoFit/>
          </a:bodyPr>
          <a:lstStyle/>
          <a:p>
            <a:r>
              <a:rPr lang="en-GB" sz="933">
                <a:latin typeface="Arial" panose="020B0604020202020204" pitchFamily="34" charset="0"/>
                <a:cs typeface="Arial" panose="020B0604020202020204" pitchFamily="34" charset="0"/>
              </a:rPr>
              <a:t>Increase in treatment capacity</a:t>
            </a:r>
          </a:p>
        </p:txBody>
      </p:sp>
      <p:sp>
        <p:nvSpPr>
          <p:cNvPr id="59" name="TextBox 58">
            <a:extLst>
              <a:ext uri="{FF2B5EF4-FFF2-40B4-BE49-F238E27FC236}">
                <a16:creationId xmlns:a16="http://schemas.microsoft.com/office/drawing/2014/main" id="{97BE6147-1E01-B541-A019-05879E811F6D}"/>
              </a:ext>
            </a:extLst>
          </p:cNvPr>
          <p:cNvSpPr txBox="1"/>
          <p:nvPr/>
        </p:nvSpPr>
        <p:spPr>
          <a:xfrm>
            <a:off x="4731455" y="3727142"/>
            <a:ext cx="311303" cy="235898"/>
          </a:xfrm>
          <a:prstGeom prst="rect">
            <a:avLst/>
          </a:prstGeom>
          <a:noFill/>
        </p:spPr>
        <p:txBody>
          <a:bodyPr wrap="none" rtlCol="0">
            <a:spAutoFit/>
          </a:bodyPr>
          <a:lstStyle/>
          <a:p>
            <a:pPr algn="ctr"/>
            <a:r>
              <a:rPr lang="en-GB" sz="933">
                <a:solidFill>
                  <a:srgbClr val="FF0000"/>
                </a:solidFill>
                <a:latin typeface="Arial" panose="020B0604020202020204" pitchFamily="34" charset="0"/>
                <a:cs typeface="Arial" panose="020B0604020202020204" pitchFamily="34" charset="0"/>
              </a:rPr>
              <a:t>-D</a:t>
            </a:r>
          </a:p>
        </p:txBody>
      </p:sp>
      <p:sp>
        <p:nvSpPr>
          <p:cNvPr id="60" name="TextBox 59">
            <a:extLst>
              <a:ext uri="{FF2B5EF4-FFF2-40B4-BE49-F238E27FC236}">
                <a16:creationId xmlns:a16="http://schemas.microsoft.com/office/drawing/2014/main" id="{67271412-4D46-5F47-B95C-29A564ACB9F5}"/>
              </a:ext>
            </a:extLst>
          </p:cNvPr>
          <p:cNvSpPr txBox="1"/>
          <p:nvPr/>
        </p:nvSpPr>
        <p:spPr>
          <a:xfrm>
            <a:off x="5125146" y="3727142"/>
            <a:ext cx="1625766" cy="235898"/>
          </a:xfrm>
          <a:prstGeom prst="rect">
            <a:avLst/>
          </a:prstGeom>
          <a:noFill/>
        </p:spPr>
        <p:txBody>
          <a:bodyPr wrap="none" rtlCol="0">
            <a:spAutoFit/>
          </a:bodyPr>
          <a:lstStyle/>
          <a:p>
            <a:r>
              <a:rPr lang="en-GB" sz="933" dirty="0">
                <a:latin typeface="Arial" panose="020B0604020202020204" pitchFamily="34" charset="0"/>
                <a:cs typeface="Arial" panose="020B0604020202020204" pitchFamily="34" charset="0"/>
              </a:rPr>
              <a:t>Decrease in water demand</a:t>
            </a:r>
          </a:p>
        </p:txBody>
      </p:sp>
      <p:sp>
        <p:nvSpPr>
          <p:cNvPr id="61" name="TextBox 60">
            <a:extLst>
              <a:ext uri="{FF2B5EF4-FFF2-40B4-BE49-F238E27FC236}">
                <a16:creationId xmlns:a16="http://schemas.microsoft.com/office/drawing/2014/main" id="{7EBD54D9-7FEB-8B48-9979-7528071BACF3}"/>
              </a:ext>
            </a:extLst>
          </p:cNvPr>
          <p:cNvSpPr txBox="1"/>
          <p:nvPr/>
        </p:nvSpPr>
        <p:spPr>
          <a:xfrm>
            <a:off x="4741073" y="3968786"/>
            <a:ext cx="292067" cy="235898"/>
          </a:xfrm>
          <a:prstGeom prst="rect">
            <a:avLst/>
          </a:prstGeom>
          <a:noFill/>
        </p:spPr>
        <p:txBody>
          <a:bodyPr wrap="none" rtlCol="0">
            <a:spAutoFit/>
          </a:bodyPr>
          <a:lstStyle/>
          <a:p>
            <a:pPr algn="ctr"/>
            <a:r>
              <a:rPr lang="en-GB" sz="933">
                <a:solidFill>
                  <a:srgbClr val="FF0000"/>
                </a:solidFill>
                <a:latin typeface="Arial" panose="020B0604020202020204" pitchFamily="34" charset="0"/>
                <a:cs typeface="Arial" panose="020B0604020202020204" pitchFamily="34" charset="0"/>
              </a:rPr>
              <a:t>-L</a:t>
            </a:r>
          </a:p>
        </p:txBody>
      </p:sp>
      <p:sp>
        <p:nvSpPr>
          <p:cNvPr id="62" name="TextBox 61">
            <a:extLst>
              <a:ext uri="{FF2B5EF4-FFF2-40B4-BE49-F238E27FC236}">
                <a16:creationId xmlns:a16="http://schemas.microsoft.com/office/drawing/2014/main" id="{0CB07D78-FE9E-8F42-8BFB-3009EC1D88B9}"/>
              </a:ext>
            </a:extLst>
          </p:cNvPr>
          <p:cNvSpPr txBox="1"/>
          <p:nvPr/>
        </p:nvSpPr>
        <p:spPr>
          <a:xfrm>
            <a:off x="5125147" y="3968786"/>
            <a:ext cx="1903085" cy="235898"/>
          </a:xfrm>
          <a:prstGeom prst="rect">
            <a:avLst/>
          </a:prstGeom>
          <a:noFill/>
        </p:spPr>
        <p:txBody>
          <a:bodyPr wrap="none" rtlCol="0">
            <a:spAutoFit/>
          </a:bodyPr>
          <a:lstStyle/>
          <a:p>
            <a:r>
              <a:rPr lang="en-GB" sz="933">
                <a:latin typeface="Arial" panose="020B0604020202020204" pitchFamily="34" charset="0"/>
                <a:cs typeface="Arial" panose="020B0604020202020204" pitchFamily="34" charset="0"/>
              </a:rPr>
              <a:t>Decrease in distribution leakage</a:t>
            </a:r>
          </a:p>
        </p:txBody>
      </p:sp>
      <p:sp>
        <p:nvSpPr>
          <p:cNvPr id="63" name="TextBox 62">
            <a:extLst>
              <a:ext uri="{FF2B5EF4-FFF2-40B4-BE49-F238E27FC236}">
                <a16:creationId xmlns:a16="http://schemas.microsoft.com/office/drawing/2014/main" id="{5FF0B8FD-F25E-1A42-A727-781AE37CFB10}"/>
              </a:ext>
            </a:extLst>
          </p:cNvPr>
          <p:cNvSpPr txBox="1"/>
          <p:nvPr/>
        </p:nvSpPr>
        <p:spPr>
          <a:xfrm>
            <a:off x="4713022" y="4210430"/>
            <a:ext cx="348172" cy="235898"/>
          </a:xfrm>
          <a:prstGeom prst="rect">
            <a:avLst/>
          </a:prstGeom>
          <a:noFill/>
        </p:spPr>
        <p:txBody>
          <a:bodyPr wrap="none" rtlCol="0">
            <a:spAutoFit/>
          </a:bodyPr>
          <a:lstStyle/>
          <a:p>
            <a:pPr algn="ctr"/>
            <a:r>
              <a:rPr lang="en-GB" sz="933">
                <a:solidFill>
                  <a:srgbClr val="FF0000"/>
                </a:solidFill>
                <a:latin typeface="Arial" panose="020B0604020202020204" pitchFamily="34" charset="0"/>
                <a:cs typeface="Arial" panose="020B0604020202020204" pitchFamily="34" charset="0"/>
              </a:rPr>
              <a:t>+Q</a:t>
            </a:r>
          </a:p>
        </p:txBody>
      </p:sp>
      <p:sp>
        <p:nvSpPr>
          <p:cNvPr id="64" name="TextBox 63">
            <a:extLst>
              <a:ext uri="{FF2B5EF4-FFF2-40B4-BE49-F238E27FC236}">
                <a16:creationId xmlns:a16="http://schemas.microsoft.com/office/drawing/2014/main" id="{1E94D0C9-2B5A-614B-B5EE-6118457807FB}"/>
              </a:ext>
            </a:extLst>
          </p:cNvPr>
          <p:cNvSpPr txBox="1"/>
          <p:nvPr/>
        </p:nvSpPr>
        <p:spPr>
          <a:xfrm>
            <a:off x="5125147" y="4210430"/>
            <a:ext cx="1588897" cy="235898"/>
          </a:xfrm>
          <a:prstGeom prst="rect">
            <a:avLst/>
          </a:prstGeom>
          <a:noFill/>
        </p:spPr>
        <p:txBody>
          <a:bodyPr wrap="none" rtlCol="0">
            <a:spAutoFit/>
          </a:bodyPr>
          <a:lstStyle/>
          <a:p>
            <a:r>
              <a:rPr lang="en-GB" sz="933">
                <a:latin typeface="Arial" panose="020B0604020202020204" pitchFamily="34" charset="0"/>
                <a:cs typeface="Arial" panose="020B0604020202020204" pitchFamily="34" charset="0"/>
              </a:rPr>
              <a:t>Increase in effluent quality</a:t>
            </a:r>
          </a:p>
        </p:txBody>
      </p:sp>
      <p:sp>
        <p:nvSpPr>
          <p:cNvPr id="65" name="TextBox 64">
            <a:extLst>
              <a:ext uri="{FF2B5EF4-FFF2-40B4-BE49-F238E27FC236}">
                <a16:creationId xmlns:a16="http://schemas.microsoft.com/office/drawing/2014/main" id="{4BA174BE-33B5-ED42-92B4-D3CEC9508089}"/>
              </a:ext>
            </a:extLst>
          </p:cNvPr>
          <p:cNvSpPr txBox="1"/>
          <p:nvPr/>
        </p:nvSpPr>
        <p:spPr>
          <a:xfrm>
            <a:off x="4722640" y="4452071"/>
            <a:ext cx="328936" cy="235898"/>
          </a:xfrm>
          <a:prstGeom prst="rect">
            <a:avLst/>
          </a:prstGeom>
          <a:noFill/>
        </p:spPr>
        <p:txBody>
          <a:bodyPr wrap="none" rtlCol="0">
            <a:spAutoFit/>
          </a:bodyPr>
          <a:lstStyle/>
          <a:p>
            <a:pPr algn="ctr"/>
            <a:r>
              <a:rPr lang="en-GB" sz="933">
                <a:solidFill>
                  <a:srgbClr val="FF0000"/>
                </a:solidFill>
                <a:latin typeface="Arial" panose="020B0604020202020204" pitchFamily="34" charset="0"/>
                <a:cs typeface="Arial" panose="020B0604020202020204" pitchFamily="34" charset="0"/>
              </a:rPr>
              <a:t>+∆</a:t>
            </a:r>
          </a:p>
        </p:txBody>
      </p:sp>
      <p:sp>
        <p:nvSpPr>
          <p:cNvPr id="66" name="TextBox 65">
            <a:extLst>
              <a:ext uri="{FF2B5EF4-FFF2-40B4-BE49-F238E27FC236}">
                <a16:creationId xmlns:a16="http://schemas.microsoft.com/office/drawing/2014/main" id="{C4A4A063-A61E-A743-9C93-D9A77B483708}"/>
              </a:ext>
            </a:extLst>
          </p:cNvPr>
          <p:cNvSpPr txBox="1"/>
          <p:nvPr/>
        </p:nvSpPr>
        <p:spPr>
          <a:xfrm>
            <a:off x="5125147" y="4452071"/>
            <a:ext cx="1989647" cy="235898"/>
          </a:xfrm>
          <a:prstGeom prst="rect">
            <a:avLst/>
          </a:prstGeom>
          <a:noFill/>
        </p:spPr>
        <p:txBody>
          <a:bodyPr wrap="none" rtlCol="0">
            <a:spAutoFit/>
          </a:bodyPr>
          <a:lstStyle/>
          <a:p>
            <a:r>
              <a:rPr lang="en-GB" sz="933">
                <a:latin typeface="Arial" panose="020B0604020202020204" pitchFamily="34" charset="0"/>
                <a:cs typeface="Arial" panose="020B0604020202020204" pitchFamily="34" charset="0"/>
              </a:rPr>
              <a:t>Increase in treatment rate change</a:t>
            </a:r>
          </a:p>
        </p:txBody>
      </p:sp>
      <p:cxnSp>
        <p:nvCxnSpPr>
          <p:cNvPr id="67" name="Straight Arrow Connector 66">
            <a:extLst>
              <a:ext uri="{FF2B5EF4-FFF2-40B4-BE49-F238E27FC236}">
                <a16:creationId xmlns:a16="http://schemas.microsoft.com/office/drawing/2014/main" id="{8BC94F7D-982A-D046-B69A-642F27DE76F0}"/>
              </a:ext>
            </a:extLst>
          </p:cNvPr>
          <p:cNvCxnSpPr>
            <a:cxnSpLocks/>
          </p:cNvCxnSpPr>
          <p:nvPr/>
        </p:nvCxnSpPr>
        <p:spPr>
          <a:xfrm>
            <a:off x="4770828" y="4889065"/>
            <a:ext cx="262577" cy="0"/>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02EEC9A-4B75-A64F-842F-74AB3F8EDFED}"/>
              </a:ext>
            </a:extLst>
          </p:cNvPr>
          <p:cNvSpPr txBox="1"/>
          <p:nvPr/>
        </p:nvSpPr>
        <p:spPr>
          <a:xfrm>
            <a:off x="5125148" y="4694041"/>
            <a:ext cx="1967205" cy="379463"/>
          </a:xfrm>
          <a:prstGeom prst="rect">
            <a:avLst/>
          </a:prstGeom>
          <a:noFill/>
        </p:spPr>
        <p:txBody>
          <a:bodyPr wrap="none" rtlCol="0">
            <a:spAutoFit/>
          </a:bodyPr>
          <a:lstStyle/>
          <a:p>
            <a:r>
              <a:rPr lang="en-GB" sz="933">
                <a:latin typeface="Arial" panose="020B0604020202020204" pitchFamily="34" charset="0"/>
                <a:cs typeface="Arial" panose="020B0604020202020204" pitchFamily="34" charset="0"/>
              </a:rPr>
              <a:t>New wastewater reuse/rainwater </a:t>
            </a:r>
          </a:p>
          <a:p>
            <a:r>
              <a:rPr lang="en-GB" sz="933">
                <a:latin typeface="Arial" panose="020B0604020202020204" pitchFamily="34" charset="0"/>
                <a:cs typeface="Arial" panose="020B0604020202020204" pitchFamily="34" charset="0"/>
              </a:rPr>
              <a:t>harvesting link</a:t>
            </a:r>
          </a:p>
        </p:txBody>
      </p:sp>
      <p:grpSp>
        <p:nvGrpSpPr>
          <p:cNvPr id="101" name="Group 100">
            <a:extLst>
              <a:ext uri="{FF2B5EF4-FFF2-40B4-BE49-F238E27FC236}">
                <a16:creationId xmlns:a16="http://schemas.microsoft.com/office/drawing/2014/main" id="{F610534A-05C8-7B44-AC2F-2B8219B2A44C}"/>
              </a:ext>
            </a:extLst>
          </p:cNvPr>
          <p:cNvGrpSpPr/>
          <p:nvPr/>
        </p:nvGrpSpPr>
        <p:grpSpPr>
          <a:xfrm>
            <a:off x="7393556" y="1126483"/>
            <a:ext cx="4727323" cy="5396237"/>
            <a:chOff x="3079939" y="575961"/>
            <a:chExt cx="5270018" cy="5430809"/>
          </a:xfrm>
        </p:grpSpPr>
        <p:sp>
          <p:nvSpPr>
            <p:cNvPr id="102" name="TextBox 101">
              <a:extLst>
                <a:ext uri="{FF2B5EF4-FFF2-40B4-BE49-F238E27FC236}">
                  <a16:creationId xmlns:a16="http://schemas.microsoft.com/office/drawing/2014/main" id="{333D8799-2F79-3843-9FF7-F3A665695C4F}"/>
                </a:ext>
              </a:extLst>
            </p:cNvPr>
            <p:cNvSpPr txBox="1"/>
            <p:nvPr/>
          </p:nvSpPr>
          <p:spPr>
            <a:xfrm>
              <a:off x="3617148" y="1749637"/>
              <a:ext cx="1145063" cy="341387"/>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Abstraction effluent-dilution</a:t>
              </a:r>
            </a:p>
          </p:txBody>
        </p:sp>
        <p:sp>
          <p:nvSpPr>
            <p:cNvPr id="103" name="TextBox 102">
              <a:extLst>
                <a:ext uri="{FF2B5EF4-FFF2-40B4-BE49-F238E27FC236}">
                  <a16:creationId xmlns:a16="http://schemas.microsoft.com/office/drawing/2014/main" id="{B2C986A5-A3AF-BF44-BA35-BE8A88819EBA}"/>
                </a:ext>
              </a:extLst>
            </p:cNvPr>
            <p:cNvSpPr txBox="1"/>
            <p:nvPr/>
          </p:nvSpPr>
          <p:spPr>
            <a:xfrm>
              <a:off x="3617148" y="2752330"/>
              <a:ext cx="1145063" cy="217247"/>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Wastewater reuse</a:t>
              </a:r>
            </a:p>
          </p:txBody>
        </p:sp>
        <p:sp>
          <p:nvSpPr>
            <p:cNvPr id="104" name="TextBox 103">
              <a:extLst>
                <a:ext uri="{FF2B5EF4-FFF2-40B4-BE49-F238E27FC236}">
                  <a16:creationId xmlns:a16="http://schemas.microsoft.com/office/drawing/2014/main" id="{4B0CF7DE-52C7-6C4C-8695-933D02F05F42}"/>
                </a:ext>
              </a:extLst>
            </p:cNvPr>
            <p:cNvSpPr txBox="1"/>
            <p:nvPr/>
          </p:nvSpPr>
          <p:spPr>
            <a:xfrm>
              <a:off x="3617148" y="3174513"/>
              <a:ext cx="1145063" cy="217247"/>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Demand reductions</a:t>
              </a:r>
            </a:p>
          </p:txBody>
        </p:sp>
        <p:sp>
          <p:nvSpPr>
            <p:cNvPr id="105" name="TextBox 104">
              <a:extLst>
                <a:ext uri="{FF2B5EF4-FFF2-40B4-BE49-F238E27FC236}">
                  <a16:creationId xmlns:a16="http://schemas.microsoft.com/office/drawing/2014/main" id="{ACE8A073-4FAF-CC4E-AE23-20296712DF2D}"/>
                </a:ext>
              </a:extLst>
            </p:cNvPr>
            <p:cNvSpPr txBox="1"/>
            <p:nvPr/>
          </p:nvSpPr>
          <p:spPr>
            <a:xfrm>
              <a:off x="3617148" y="3629090"/>
              <a:ext cx="1145063" cy="217247"/>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Leakage reductions</a:t>
              </a:r>
            </a:p>
          </p:txBody>
        </p:sp>
        <p:sp>
          <p:nvSpPr>
            <p:cNvPr id="106" name="TextBox 105">
              <a:extLst>
                <a:ext uri="{FF2B5EF4-FFF2-40B4-BE49-F238E27FC236}">
                  <a16:creationId xmlns:a16="http://schemas.microsoft.com/office/drawing/2014/main" id="{791D97CD-9136-7A46-B2C5-FCDBEA472E67}"/>
                </a:ext>
              </a:extLst>
            </p:cNvPr>
            <p:cNvSpPr txBox="1"/>
            <p:nvPr/>
          </p:nvSpPr>
          <p:spPr>
            <a:xfrm>
              <a:off x="3617148" y="4154157"/>
              <a:ext cx="1145063" cy="217247"/>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Green roofs</a:t>
              </a:r>
            </a:p>
          </p:txBody>
        </p:sp>
        <p:sp>
          <p:nvSpPr>
            <p:cNvPr id="107" name="TextBox 106">
              <a:extLst>
                <a:ext uri="{FF2B5EF4-FFF2-40B4-BE49-F238E27FC236}">
                  <a16:creationId xmlns:a16="http://schemas.microsoft.com/office/drawing/2014/main" id="{B7FA8B8A-B63C-AA45-8212-67D985269773}"/>
                </a:ext>
              </a:extLst>
            </p:cNvPr>
            <p:cNvSpPr txBox="1"/>
            <p:nvPr/>
          </p:nvSpPr>
          <p:spPr>
            <a:xfrm>
              <a:off x="3617148" y="4611647"/>
              <a:ext cx="1145063" cy="341387"/>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Rainwater harvesting</a:t>
              </a:r>
            </a:p>
          </p:txBody>
        </p:sp>
        <p:sp>
          <p:nvSpPr>
            <p:cNvPr id="108" name="TextBox 107">
              <a:extLst>
                <a:ext uri="{FF2B5EF4-FFF2-40B4-BE49-F238E27FC236}">
                  <a16:creationId xmlns:a16="http://schemas.microsoft.com/office/drawing/2014/main" id="{5DAEC3CD-D92A-BE42-A8E6-EC43EBEA2A30}"/>
                </a:ext>
              </a:extLst>
            </p:cNvPr>
            <p:cNvSpPr txBox="1"/>
            <p:nvPr/>
          </p:nvSpPr>
          <p:spPr>
            <a:xfrm>
              <a:off x="3617148" y="5032300"/>
              <a:ext cx="1145063" cy="217247"/>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Stormwater storage</a:t>
              </a:r>
            </a:p>
          </p:txBody>
        </p:sp>
        <p:sp>
          <p:nvSpPr>
            <p:cNvPr id="109" name="TextBox 108">
              <a:extLst>
                <a:ext uri="{FF2B5EF4-FFF2-40B4-BE49-F238E27FC236}">
                  <a16:creationId xmlns:a16="http://schemas.microsoft.com/office/drawing/2014/main" id="{DFB3F413-7F8F-D449-91E6-1E645276A457}"/>
                </a:ext>
              </a:extLst>
            </p:cNvPr>
            <p:cNvSpPr txBox="1"/>
            <p:nvPr/>
          </p:nvSpPr>
          <p:spPr>
            <a:xfrm rot="18900000">
              <a:off x="6492529" y="1106606"/>
              <a:ext cx="1150504" cy="300136"/>
            </a:xfrm>
            <a:prstGeom prst="rect">
              <a:avLst/>
            </a:prstGeom>
            <a:noFill/>
          </p:spPr>
          <p:txBody>
            <a:bodyPr wrap="square" rtlCol="0">
              <a:spAutoFit/>
            </a:bodyPr>
            <a:lstStyle/>
            <a:p>
              <a:r>
                <a:rPr lang="en-GB" sz="667">
                  <a:latin typeface="Arial" panose="020B0604020202020204" pitchFamily="34" charset="0"/>
                  <a:cs typeface="Arial" panose="020B0604020202020204" pitchFamily="34" charset="0"/>
                </a:rPr>
                <a:t>Untreated effluent (Proportion of river flow)</a:t>
              </a:r>
            </a:p>
          </p:txBody>
        </p:sp>
        <p:sp>
          <p:nvSpPr>
            <p:cNvPr id="110" name="TextBox 109">
              <a:extLst>
                <a:ext uri="{FF2B5EF4-FFF2-40B4-BE49-F238E27FC236}">
                  <a16:creationId xmlns:a16="http://schemas.microsoft.com/office/drawing/2014/main" id="{A5073774-E6FD-F948-B5BA-44AB297D28EF}"/>
                </a:ext>
              </a:extLst>
            </p:cNvPr>
            <p:cNvSpPr txBox="1"/>
            <p:nvPr/>
          </p:nvSpPr>
          <p:spPr>
            <a:xfrm rot="18900000">
              <a:off x="6063092" y="1106607"/>
              <a:ext cx="1150504" cy="300136"/>
            </a:xfrm>
            <a:prstGeom prst="rect">
              <a:avLst/>
            </a:prstGeom>
            <a:noFill/>
          </p:spPr>
          <p:txBody>
            <a:bodyPr wrap="square" rtlCol="0">
              <a:spAutoFit/>
            </a:bodyPr>
            <a:lstStyle/>
            <a:p>
              <a:r>
                <a:rPr lang="en-GB" sz="667">
                  <a:latin typeface="Arial" panose="020B0604020202020204" pitchFamily="34" charset="0"/>
                  <a:cs typeface="Arial" panose="020B0604020202020204" pitchFamily="34" charset="0"/>
                </a:rPr>
                <a:t>Treated effluent (Proportion of river flow)</a:t>
              </a:r>
            </a:p>
          </p:txBody>
        </p:sp>
        <p:sp>
          <p:nvSpPr>
            <p:cNvPr id="111" name="TextBox 110">
              <a:extLst>
                <a:ext uri="{FF2B5EF4-FFF2-40B4-BE49-F238E27FC236}">
                  <a16:creationId xmlns:a16="http://schemas.microsoft.com/office/drawing/2014/main" id="{33DE12B8-88DE-5E40-8744-8B24B661580D}"/>
                </a:ext>
              </a:extLst>
            </p:cNvPr>
            <p:cNvSpPr txBox="1"/>
            <p:nvPr/>
          </p:nvSpPr>
          <p:spPr>
            <a:xfrm rot="18900000">
              <a:off x="5088624" y="1057297"/>
              <a:ext cx="1289968" cy="300136"/>
            </a:xfrm>
            <a:prstGeom prst="rect">
              <a:avLst/>
            </a:prstGeom>
            <a:noFill/>
          </p:spPr>
          <p:txBody>
            <a:bodyPr wrap="square" rtlCol="0">
              <a:spAutoFit/>
            </a:bodyPr>
            <a:lstStyle/>
            <a:p>
              <a:r>
                <a:rPr lang="en-GB" sz="667">
                  <a:latin typeface="Arial" panose="020B0604020202020204" pitchFamily="34" charset="0"/>
                  <a:cs typeface="Arial" panose="020B0604020202020204" pitchFamily="34" charset="0"/>
                </a:rPr>
                <a:t>Water use restriction (probability of a given day)</a:t>
              </a:r>
            </a:p>
          </p:txBody>
        </p:sp>
        <p:sp>
          <p:nvSpPr>
            <p:cNvPr id="112" name="TextBox 111">
              <a:extLst>
                <a:ext uri="{FF2B5EF4-FFF2-40B4-BE49-F238E27FC236}">
                  <a16:creationId xmlns:a16="http://schemas.microsoft.com/office/drawing/2014/main" id="{65545AE9-D749-864F-9754-6731BC4F6EC0}"/>
                </a:ext>
              </a:extLst>
            </p:cNvPr>
            <p:cNvSpPr txBox="1"/>
            <p:nvPr/>
          </p:nvSpPr>
          <p:spPr>
            <a:xfrm rot="18900000">
              <a:off x="4680449" y="1112296"/>
              <a:ext cx="1419304" cy="196621"/>
            </a:xfrm>
            <a:prstGeom prst="rect">
              <a:avLst/>
            </a:prstGeom>
            <a:noFill/>
          </p:spPr>
          <p:txBody>
            <a:bodyPr wrap="square" rtlCol="0">
              <a:spAutoFit/>
            </a:bodyPr>
            <a:lstStyle/>
            <a:p>
              <a:r>
                <a:rPr lang="en-GB" sz="667">
                  <a:latin typeface="Arial" panose="020B0604020202020204" pitchFamily="34" charset="0"/>
                  <a:cs typeface="Arial" panose="020B0604020202020204" pitchFamily="34" charset="0"/>
                </a:rPr>
                <a:t>Reservoir volume (Gl)</a:t>
              </a:r>
            </a:p>
          </p:txBody>
        </p:sp>
        <p:sp>
          <p:nvSpPr>
            <p:cNvPr id="113" name="TextBox 112">
              <a:extLst>
                <a:ext uri="{FF2B5EF4-FFF2-40B4-BE49-F238E27FC236}">
                  <a16:creationId xmlns:a16="http://schemas.microsoft.com/office/drawing/2014/main" id="{8BCCB4FE-DD2F-9942-BE32-0ADC9404FF53}"/>
                </a:ext>
              </a:extLst>
            </p:cNvPr>
            <p:cNvSpPr txBox="1"/>
            <p:nvPr/>
          </p:nvSpPr>
          <p:spPr>
            <a:xfrm rot="18900000">
              <a:off x="5640167" y="1106607"/>
              <a:ext cx="1150504" cy="300136"/>
            </a:xfrm>
            <a:prstGeom prst="rect">
              <a:avLst/>
            </a:prstGeom>
            <a:noFill/>
          </p:spPr>
          <p:txBody>
            <a:bodyPr wrap="square" rtlCol="0">
              <a:spAutoFit/>
            </a:bodyPr>
            <a:lstStyle/>
            <a:p>
              <a:r>
                <a:rPr lang="en-GB" sz="667">
                  <a:latin typeface="Arial" panose="020B0604020202020204" pitchFamily="34" charset="0"/>
                  <a:cs typeface="Arial" panose="020B0604020202020204" pitchFamily="34" charset="0"/>
                </a:rPr>
                <a:t>Not effluent (Proportion of river flow)</a:t>
              </a:r>
            </a:p>
          </p:txBody>
        </p:sp>
        <p:sp>
          <p:nvSpPr>
            <p:cNvPr id="114" name="TextBox 113">
              <a:extLst>
                <a:ext uri="{FF2B5EF4-FFF2-40B4-BE49-F238E27FC236}">
                  <a16:creationId xmlns:a16="http://schemas.microsoft.com/office/drawing/2014/main" id="{FE693159-899D-8E4D-86F4-515D8CC7B193}"/>
                </a:ext>
              </a:extLst>
            </p:cNvPr>
            <p:cNvSpPr txBox="1"/>
            <p:nvPr/>
          </p:nvSpPr>
          <p:spPr>
            <a:xfrm rot="18900000">
              <a:off x="6930653" y="1112296"/>
              <a:ext cx="1419304" cy="196621"/>
            </a:xfrm>
            <a:prstGeom prst="rect">
              <a:avLst/>
            </a:prstGeom>
            <a:noFill/>
          </p:spPr>
          <p:txBody>
            <a:bodyPr wrap="square" rtlCol="0">
              <a:spAutoFit/>
            </a:bodyPr>
            <a:lstStyle/>
            <a:p>
              <a:r>
                <a:rPr lang="en-GB" sz="667">
                  <a:latin typeface="Arial" panose="020B0604020202020204" pitchFamily="34" charset="0"/>
                  <a:cs typeface="Arial" panose="020B0604020202020204" pitchFamily="34" charset="0"/>
                </a:rPr>
                <a:t>Phosphorus (mg/l)</a:t>
              </a:r>
            </a:p>
          </p:txBody>
        </p:sp>
        <p:sp>
          <p:nvSpPr>
            <p:cNvPr id="115" name="TextBox 114">
              <a:extLst>
                <a:ext uri="{FF2B5EF4-FFF2-40B4-BE49-F238E27FC236}">
                  <a16:creationId xmlns:a16="http://schemas.microsoft.com/office/drawing/2014/main" id="{84A46834-F960-D649-AE05-2224517DED5B}"/>
                </a:ext>
              </a:extLst>
            </p:cNvPr>
            <p:cNvSpPr txBox="1"/>
            <p:nvPr/>
          </p:nvSpPr>
          <p:spPr>
            <a:xfrm>
              <a:off x="3079939" y="1448511"/>
              <a:ext cx="1447510" cy="258691"/>
            </a:xfrm>
            <a:prstGeom prst="rect">
              <a:avLst/>
            </a:prstGeom>
            <a:noFill/>
          </p:spPr>
          <p:txBody>
            <a:bodyPr wrap="square" rtlCol="0">
              <a:spAutoFit/>
            </a:bodyPr>
            <a:lstStyle/>
            <a:p>
              <a:r>
                <a:rPr lang="en-GB" sz="1067" b="1" dirty="0">
                  <a:latin typeface="Arial" panose="020B0604020202020204" pitchFamily="34" charset="0"/>
                  <a:cs typeface="Arial" panose="020B0604020202020204" pitchFamily="34" charset="0"/>
                </a:rPr>
                <a:t>Planning option</a:t>
              </a:r>
            </a:p>
          </p:txBody>
        </p:sp>
        <p:sp>
          <p:nvSpPr>
            <p:cNvPr id="116" name="TextBox 115">
              <a:extLst>
                <a:ext uri="{FF2B5EF4-FFF2-40B4-BE49-F238E27FC236}">
                  <a16:creationId xmlns:a16="http://schemas.microsoft.com/office/drawing/2014/main" id="{22EB29CF-7D30-BB4D-816B-53475DB0DA48}"/>
                </a:ext>
              </a:extLst>
            </p:cNvPr>
            <p:cNvSpPr txBox="1"/>
            <p:nvPr/>
          </p:nvSpPr>
          <p:spPr>
            <a:xfrm>
              <a:off x="3209131" y="1027055"/>
              <a:ext cx="1447510" cy="258691"/>
            </a:xfrm>
            <a:prstGeom prst="rect">
              <a:avLst/>
            </a:prstGeom>
            <a:noFill/>
          </p:spPr>
          <p:txBody>
            <a:bodyPr wrap="square" rtlCol="0">
              <a:spAutoFit/>
            </a:bodyPr>
            <a:lstStyle/>
            <a:p>
              <a:r>
                <a:rPr lang="en-GB" sz="1067" b="1">
                  <a:latin typeface="Arial" panose="020B0604020202020204" pitchFamily="34" charset="0"/>
                  <a:cs typeface="Arial" panose="020B0604020202020204" pitchFamily="34" charset="0"/>
                </a:rPr>
                <a:t>State variable</a:t>
              </a:r>
            </a:p>
          </p:txBody>
        </p:sp>
        <p:cxnSp>
          <p:nvCxnSpPr>
            <p:cNvPr id="117" name="Straight Arrow Connector 116">
              <a:extLst>
                <a:ext uri="{FF2B5EF4-FFF2-40B4-BE49-F238E27FC236}">
                  <a16:creationId xmlns:a16="http://schemas.microsoft.com/office/drawing/2014/main" id="{B11516A8-7320-704E-9345-1B7612FF958B}"/>
                </a:ext>
              </a:extLst>
            </p:cNvPr>
            <p:cNvCxnSpPr/>
            <p:nvPr/>
          </p:nvCxnSpPr>
          <p:spPr>
            <a:xfrm>
              <a:off x="4475240" y="1517804"/>
              <a:ext cx="0" cy="17738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622B1D08-7DDA-5D46-A1F0-A023D1A7BF01}"/>
                </a:ext>
              </a:extLst>
            </p:cNvPr>
            <p:cNvCxnSpPr>
              <a:cxnSpLocks/>
            </p:cNvCxnSpPr>
            <p:nvPr/>
          </p:nvCxnSpPr>
          <p:spPr>
            <a:xfrm rot="16200000" flipH="1">
              <a:off x="4475240" y="1052946"/>
              <a:ext cx="0" cy="17738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9" name="TextBox 118">
              <a:extLst>
                <a:ext uri="{FF2B5EF4-FFF2-40B4-BE49-F238E27FC236}">
                  <a16:creationId xmlns:a16="http://schemas.microsoft.com/office/drawing/2014/main" id="{D40BFB65-5078-0F4B-BD0C-D9DDB8F67A18}"/>
                </a:ext>
              </a:extLst>
            </p:cNvPr>
            <p:cNvSpPr txBox="1"/>
            <p:nvPr/>
          </p:nvSpPr>
          <p:spPr>
            <a:xfrm>
              <a:off x="3617148" y="2295422"/>
              <a:ext cx="1145063" cy="217247"/>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New reservoir</a:t>
              </a:r>
            </a:p>
          </p:txBody>
        </p:sp>
        <p:sp>
          <p:nvSpPr>
            <p:cNvPr id="120" name="Left Brace 119">
              <a:extLst>
                <a:ext uri="{FF2B5EF4-FFF2-40B4-BE49-F238E27FC236}">
                  <a16:creationId xmlns:a16="http://schemas.microsoft.com/office/drawing/2014/main" id="{A63CCF3D-0ABF-3B4E-BBE3-8467F660D2DA}"/>
                </a:ext>
              </a:extLst>
            </p:cNvPr>
            <p:cNvSpPr/>
            <p:nvPr/>
          </p:nvSpPr>
          <p:spPr>
            <a:xfrm>
              <a:off x="3579119" y="4191000"/>
              <a:ext cx="104775" cy="105674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sz="1467"/>
            </a:p>
          </p:txBody>
        </p:sp>
        <p:sp>
          <p:nvSpPr>
            <p:cNvPr id="121" name="Left Brace 120">
              <a:extLst>
                <a:ext uri="{FF2B5EF4-FFF2-40B4-BE49-F238E27FC236}">
                  <a16:creationId xmlns:a16="http://schemas.microsoft.com/office/drawing/2014/main" id="{D96D9441-328D-644C-A689-E046F7AEEF29}"/>
                </a:ext>
              </a:extLst>
            </p:cNvPr>
            <p:cNvSpPr/>
            <p:nvPr/>
          </p:nvSpPr>
          <p:spPr>
            <a:xfrm>
              <a:off x="3579119" y="2240623"/>
              <a:ext cx="104775" cy="16440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sz="1467"/>
            </a:p>
          </p:txBody>
        </p:sp>
        <p:sp>
          <p:nvSpPr>
            <p:cNvPr id="122" name="TextBox 121">
              <a:extLst>
                <a:ext uri="{FF2B5EF4-FFF2-40B4-BE49-F238E27FC236}">
                  <a16:creationId xmlns:a16="http://schemas.microsoft.com/office/drawing/2014/main" id="{573FE42B-F71F-044A-BD08-28EEBE4411CE}"/>
                </a:ext>
              </a:extLst>
            </p:cNvPr>
            <p:cNvSpPr txBox="1"/>
            <p:nvPr/>
          </p:nvSpPr>
          <p:spPr>
            <a:xfrm rot="16200000">
              <a:off x="2583715" y="2943701"/>
              <a:ext cx="1644026" cy="237872"/>
            </a:xfrm>
            <a:prstGeom prst="rect">
              <a:avLst/>
            </a:prstGeom>
            <a:noFill/>
          </p:spPr>
          <p:txBody>
            <a:bodyPr wrap="square" rtlCol="0">
              <a:spAutoFit/>
            </a:bodyPr>
            <a:lstStyle/>
            <a:p>
              <a:pPr algn="ctr"/>
              <a:r>
                <a:rPr lang="en-GB" sz="933">
                  <a:latin typeface="Arial" panose="020B0604020202020204" pitchFamily="34" charset="0"/>
                  <a:cs typeface="Arial" panose="020B0604020202020204" pitchFamily="34" charset="0"/>
                </a:rPr>
                <a:t>Supply options</a:t>
              </a:r>
            </a:p>
          </p:txBody>
        </p:sp>
        <p:sp>
          <p:nvSpPr>
            <p:cNvPr id="123" name="TextBox 122">
              <a:extLst>
                <a:ext uri="{FF2B5EF4-FFF2-40B4-BE49-F238E27FC236}">
                  <a16:creationId xmlns:a16="http://schemas.microsoft.com/office/drawing/2014/main" id="{749FB56A-5991-CA4B-950B-3CC2C5E0048C}"/>
                </a:ext>
              </a:extLst>
            </p:cNvPr>
            <p:cNvSpPr txBox="1"/>
            <p:nvPr/>
          </p:nvSpPr>
          <p:spPr>
            <a:xfrm rot="16200000">
              <a:off x="2808671" y="4528052"/>
              <a:ext cx="1194117" cy="382638"/>
            </a:xfrm>
            <a:prstGeom prst="rect">
              <a:avLst/>
            </a:prstGeom>
            <a:noFill/>
          </p:spPr>
          <p:txBody>
            <a:bodyPr wrap="square" rtlCol="0">
              <a:spAutoFit/>
            </a:bodyPr>
            <a:lstStyle/>
            <a:p>
              <a:pPr algn="ctr"/>
              <a:r>
                <a:rPr lang="en-GB" sz="933">
                  <a:latin typeface="Arial" panose="020B0604020202020204" pitchFamily="34" charset="0"/>
                  <a:cs typeface="Arial" panose="020B0604020202020204" pitchFamily="34" charset="0"/>
                </a:rPr>
                <a:t>Wastewater options</a:t>
              </a:r>
            </a:p>
          </p:txBody>
        </p:sp>
        <p:sp>
          <p:nvSpPr>
            <p:cNvPr id="124" name="Left Brace 123">
              <a:extLst>
                <a:ext uri="{FF2B5EF4-FFF2-40B4-BE49-F238E27FC236}">
                  <a16:creationId xmlns:a16="http://schemas.microsoft.com/office/drawing/2014/main" id="{B899DE21-6BF8-A149-A43F-62491B21F4DD}"/>
                </a:ext>
              </a:extLst>
            </p:cNvPr>
            <p:cNvSpPr/>
            <p:nvPr/>
          </p:nvSpPr>
          <p:spPr>
            <a:xfrm rot="5400000">
              <a:off x="5180796" y="378592"/>
              <a:ext cx="104775" cy="93330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sz="1467"/>
            </a:p>
          </p:txBody>
        </p:sp>
        <p:sp>
          <p:nvSpPr>
            <p:cNvPr id="125" name="TextBox 124">
              <a:extLst>
                <a:ext uri="{FF2B5EF4-FFF2-40B4-BE49-F238E27FC236}">
                  <a16:creationId xmlns:a16="http://schemas.microsoft.com/office/drawing/2014/main" id="{4271B8BD-2238-0D4D-ACBE-8CAE7C4CAD26}"/>
                </a:ext>
              </a:extLst>
            </p:cNvPr>
            <p:cNvSpPr txBox="1"/>
            <p:nvPr/>
          </p:nvSpPr>
          <p:spPr>
            <a:xfrm>
              <a:off x="4540133" y="575961"/>
              <a:ext cx="1181581" cy="21682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Supply metrics</a:t>
              </a:r>
            </a:p>
          </p:txBody>
        </p:sp>
        <p:sp>
          <p:nvSpPr>
            <p:cNvPr id="126" name="Left Brace 125">
              <a:extLst>
                <a:ext uri="{FF2B5EF4-FFF2-40B4-BE49-F238E27FC236}">
                  <a16:creationId xmlns:a16="http://schemas.microsoft.com/office/drawing/2014/main" id="{534704EB-FE9E-994D-A2DD-186456D65B46}"/>
                </a:ext>
              </a:extLst>
            </p:cNvPr>
            <p:cNvSpPr/>
            <p:nvPr/>
          </p:nvSpPr>
          <p:spPr>
            <a:xfrm rot="5400000">
              <a:off x="6591380" y="33320"/>
              <a:ext cx="104775" cy="162385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sz="1467"/>
            </a:p>
          </p:txBody>
        </p:sp>
        <p:sp>
          <p:nvSpPr>
            <p:cNvPr id="127" name="TextBox 126">
              <a:extLst>
                <a:ext uri="{FF2B5EF4-FFF2-40B4-BE49-F238E27FC236}">
                  <a16:creationId xmlns:a16="http://schemas.microsoft.com/office/drawing/2014/main" id="{FDCDBD0B-3A21-6A43-9630-64EAE3C0A150}"/>
                </a:ext>
              </a:extLst>
            </p:cNvPr>
            <p:cNvSpPr txBox="1"/>
            <p:nvPr/>
          </p:nvSpPr>
          <p:spPr>
            <a:xfrm>
              <a:off x="5837143" y="575961"/>
              <a:ext cx="1618549" cy="217247"/>
            </a:xfrm>
            <a:prstGeom prst="rect">
              <a:avLst/>
            </a:prstGeom>
            <a:noFill/>
          </p:spPr>
          <p:txBody>
            <a:bodyPr wrap="square" rtlCol="0">
              <a:spAutoFit/>
            </a:bodyPr>
            <a:lstStyle/>
            <a:p>
              <a:pPr algn="ctr"/>
              <a:r>
                <a:rPr lang="en-GB" sz="800">
                  <a:latin typeface="Arial" panose="020B0604020202020204" pitchFamily="34" charset="0"/>
                  <a:cs typeface="Arial" panose="020B0604020202020204" pitchFamily="34" charset="0"/>
                </a:rPr>
                <a:t>Wastewater metrics</a:t>
              </a:r>
            </a:p>
          </p:txBody>
        </p:sp>
        <p:sp>
          <p:nvSpPr>
            <p:cNvPr id="128" name="TextBox 127">
              <a:extLst>
                <a:ext uri="{FF2B5EF4-FFF2-40B4-BE49-F238E27FC236}">
                  <a16:creationId xmlns:a16="http://schemas.microsoft.com/office/drawing/2014/main" id="{C5DE80D9-4B09-AC4A-9A11-3711E485358D}"/>
                </a:ext>
              </a:extLst>
            </p:cNvPr>
            <p:cNvSpPr txBox="1"/>
            <p:nvPr/>
          </p:nvSpPr>
          <p:spPr>
            <a:xfrm>
              <a:off x="3469515" y="5355225"/>
              <a:ext cx="1034954" cy="651545"/>
            </a:xfrm>
            <a:prstGeom prst="rect">
              <a:avLst/>
            </a:prstGeom>
            <a:noFill/>
          </p:spPr>
          <p:txBody>
            <a:bodyPr wrap="square" rtlCol="0">
              <a:spAutoFit/>
            </a:bodyPr>
            <a:lstStyle/>
            <a:p>
              <a:pPr algn="ctr"/>
              <a:r>
                <a:rPr lang="en-GB" sz="933">
                  <a:latin typeface="Arial" panose="020B0604020202020204" pitchFamily="34" charset="0"/>
                  <a:cs typeface="Arial" panose="020B0604020202020204" pitchFamily="34" charset="0"/>
                </a:rPr>
                <a:t>Improvement scale for metrics </a:t>
              </a:r>
              <a:r>
                <a:rPr lang="en-GB" sz="800">
                  <a:latin typeface="Arial" panose="020B0604020202020204" pitchFamily="34" charset="0"/>
                  <a:cs typeface="Arial" panose="020B0604020202020204" pitchFamily="34" charset="0"/>
                </a:rPr>
                <a:t>(greener is better)</a:t>
              </a:r>
              <a:endParaRPr lang="en-GB" sz="933">
                <a:latin typeface="Arial" panose="020B0604020202020204" pitchFamily="34" charset="0"/>
                <a:cs typeface="Arial" panose="020B0604020202020204" pitchFamily="34" charset="0"/>
              </a:endParaRPr>
            </a:p>
          </p:txBody>
        </p:sp>
        <p:cxnSp>
          <p:nvCxnSpPr>
            <p:cNvPr id="129" name="Straight Arrow Connector 128">
              <a:extLst>
                <a:ext uri="{FF2B5EF4-FFF2-40B4-BE49-F238E27FC236}">
                  <a16:creationId xmlns:a16="http://schemas.microsoft.com/office/drawing/2014/main" id="{0B07A6F1-1C8B-5746-B6F2-8A448DEB5E17}"/>
                </a:ext>
              </a:extLst>
            </p:cNvPr>
            <p:cNvCxnSpPr>
              <a:cxnSpLocks/>
            </p:cNvCxnSpPr>
            <p:nvPr/>
          </p:nvCxnSpPr>
          <p:spPr>
            <a:xfrm rot="16200000" flipH="1">
              <a:off x="4609053" y="5500486"/>
              <a:ext cx="0" cy="17738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130" name="Picture 129">
              <a:extLst>
                <a:ext uri="{FF2B5EF4-FFF2-40B4-BE49-F238E27FC236}">
                  <a16:creationId xmlns:a16="http://schemas.microsoft.com/office/drawing/2014/main" id="{A74BA56E-EC5E-AF4F-9D10-EF1B1337E993}"/>
                </a:ext>
              </a:extLst>
            </p:cNvPr>
            <p:cNvPicPr>
              <a:picLocks noChangeAspect="1"/>
            </p:cNvPicPr>
            <p:nvPr/>
          </p:nvPicPr>
          <p:blipFill>
            <a:blip r:embed="rId4"/>
            <a:stretch>
              <a:fillRect/>
            </a:stretch>
          </p:blipFill>
          <p:spPr>
            <a:xfrm>
              <a:off x="4745037" y="5398910"/>
              <a:ext cx="2752725" cy="514350"/>
            </a:xfrm>
            <a:prstGeom prst="rect">
              <a:avLst/>
            </a:prstGeom>
          </p:spPr>
        </p:pic>
        <p:sp>
          <p:nvSpPr>
            <p:cNvPr id="131" name="TextBox 130">
              <a:extLst>
                <a:ext uri="{FF2B5EF4-FFF2-40B4-BE49-F238E27FC236}">
                  <a16:creationId xmlns:a16="http://schemas.microsoft.com/office/drawing/2014/main" id="{046BF986-2AB5-9F48-88E1-AC8AD00441E7}"/>
                </a:ext>
              </a:extLst>
            </p:cNvPr>
            <p:cNvSpPr txBox="1"/>
            <p:nvPr/>
          </p:nvSpPr>
          <p:spPr>
            <a:xfrm>
              <a:off x="6665930" y="5616708"/>
              <a:ext cx="574059" cy="217247"/>
            </a:xfrm>
            <a:prstGeom prst="rect">
              <a:avLst/>
            </a:prstGeom>
            <a:noFill/>
          </p:spPr>
          <p:txBody>
            <a:bodyPr wrap="square" rtlCol="0">
              <a:spAutoFit/>
            </a:bodyPr>
            <a:lstStyle/>
            <a:p>
              <a:pPr algn="ctr"/>
              <a:r>
                <a:rPr lang="en-GB" sz="800">
                  <a:latin typeface="Arial" panose="020B0604020202020204" pitchFamily="34" charset="0"/>
                  <a:cs typeface="Arial" panose="020B0604020202020204" pitchFamily="34" charset="0"/>
                </a:rPr>
                <a:t>e-4</a:t>
              </a:r>
            </a:p>
          </p:txBody>
        </p:sp>
        <p:pic>
          <p:nvPicPr>
            <p:cNvPr id="132" name="Picture 131" descr="A picture containing drawing&#10;&#10;Description automatically generated">
              <a:extLst>
                <a:ext uri="{FF2B5EF4-FFF2-40B4-BE49-F238E27FC236}">
                  <a16:creationId xmlns:a16="http://schemas.microsoft.com/office/drawing/2014/main" id="{6F9BECE8-A9EA-F640-9D81-E15C6817878A}"/>
                </a:ext>
              </a:extLst>
            </p:cNvPr>
            <p:cNvPicPr>
              <a:picLocks noChangeAspect="1"/>
            </p:cNvPicPr>
            <p:nvPr/>
          </p:nvPicPr>
          <p:blipFill rotWithShape="1">
            <a:blip r:embed="rId5">
              <a:extLst>
                <a:ext uri="{28A0092B-C50C-407E-A947-70E740481C1C}">
                  <a14:useLocalDpi xmlns:a14="http://schemas.microsoft.com/office/drawing/2010/main" val="0"/>
                </a:ext>
              </a:extLst>
            </a:blip>
            <a:srcRect l="21037" t="10683" r="25305" b="11347"/>
            <a:stretch/>
          </p:blipFill>
          <p:spPr>
            <a:xfrm rot="5400000">
              <a:off x="4241627" y="2167650"/>
              <a:ext cx="3698626" cy="2752725"/>
            </a:xfrm>
            <a:prstGeom prst="rect">
              <a:avLst/>
            </a:prstGeom>
          </p:spPr>
        </p:pic>
      </p:grpSp>
    </p:spTree>
    <p:extLst>
      <p:ext uri="{BB962C8B-B14F-4D97-AF65-F5344CB8AC3E}">
        <p14:creationId xmlns:p14="http://schemas.microsoft.com/office/powerpoint/2010/main" val="258949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DFC059-3D99-4C38-92EF-24FD2B89CC9C}"/>
              </a:ext>
            </a:extLst>
          </p:cNvPr>
          <p:cNvSpPr>
            <a:spLocks noGrp="1"/>
          </p:cNvSpPr>
          <p:nvPr>
            <p:ph idx="1"/>
          </p:nvPr>
        </p:nvSpPr>
        <p:spPr>
          <a:xfrm>
            <a:off x="474464" y="1439126"/>
            <a:ext cx="11349601" cy="5034921"/>
          </a:xfrm>
        </p:spPr>
        <p:txBody>
          <a:bodyPr>
            <a:normAutofit/>
          </a:bodyPr>
          <a:lstStyle/>
          <a:p>
            <a:r>
              <a:rPr lang="sr-Latn-RS" sz="2000" dirty="0" err="1">
                <a:latin typeface="Arial Narrow" panose="020B0606020202030204" pitchFamily="34" charset="0"/>
              </a:rPr>
              <a:t>Slide</a:t>
            </a:r>
            <a:r>
              <a:rPr lang="sr-Latn-RS" sz="2000" dirty="0">
                <a:latin typeface="Arial Narrow" panose="020B0606020202030204" pitchFamily="34" charset="0"/>
              </a:rPr>
              <a:t> to be </a:t>
            </a:r>
            <a:r>
              <a:rPr lang="sr-Latn-RS" sz="2000" dirty="0" err="1">
                <a:latin typeface="Arial Narrow" panose="020B0606020202030204" pitchFamily="34" charset="0"/>
              </a:rPr>
              <a:t>added</a:t>
            </a:r>
            <a:endParaRPr lang="sr-Latn-RS" sz="2000" dirty="0">
              <a:latin typeface="Arial Narrow" panose="020B0606020202030204" pitchFamily="34" charset="0"/>
            </a:endParaRPr>
          </a:p>
        </p:txBody>
      </p:sp>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3" y="383926"/>
            <a:ext cx="5533372" cy="461665"/>
          </a:xfrm>
          <a:prstGeom prst="rect">
            <a:avLst/>
          </a:prstGeom>
          <a:noFill/>
          <a:ln>
            <a:noFill/>
          </a:ln>
        </p:spPr>
        <p:txBody>
          <a:bodyPr wrap="square" rtlCol="0">
            <a:spAutoFit/>
          </a:bodyPr>
          <a:lstStyle/>
          <a:p>
            <a:r>
              <a:rPr lang="sr-Latn-RS" sz="2400" b="1" spc="150" dirty="0">
                <a:solidFill>
                  <a:srgbClr val="213F9A"/>
                </a:solidFill>
                <a:latin typeface="Arial Narrow" panose="020B0606020202030204" pitchFamily="34" charset="0"/>
              </a:rPr>
              <a:t>Future </a:t>
            </a:r>
            <a:r>
              <a:rPr lang="sr-Latn-RS" sz="2400" b="1" spc="150" dirty="0" err="1">
                <a:solidFill>
                  <a:srgbClr val="213F9A"/>
                </a:solidFill>
                <a:latin typeface="Arial Narrow" panose="020B0606020202030204" pitchFamily="34" charset="0"/>
              </a:rPr>
              <a:t>plannning</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and</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climate</a:t>
            </a:r>
            <a:r>
              <a:rPr lang="sr-Latn-RS" sz="2400" b="1" spc="150" dirty="0">
                <a:solidFill>
                  <a:srgbClr val="213F9A"/>
                </a:solidFill>
                <a:latin typeface="Arial Narrow" panose="020B0606020202030204" pitchFamily="34" charset="0"/>
              </a:rPr>
              <a:t> </a:t>
            </a:r>
            <a:r>
              <a:rPr lang="sr-Latn-RS" sz="2400" b="1" spc="150" dirty="0" err="1">
                <a:solidFill>
                  <a:srgbClr val="213F9A"/>
                </a:solidFill>
                <a:latin typeface="Arial Narrow" panose="020B0606020202030204" pitchFamily="34" charset="0"/>
              </a:rPr>
              <a:t>change</a:t>
            </a:r>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997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280D57E-C633-4E89-ABEE-82B615ABB6B9}"/>
              </a:ext>
            </a:extLst>
          </p:cNvPr>
          <p:cNvGrpSpPr/>
          <p:nvPr/>
        </p:nvGrpSpPr>
        <p:grpSpPr>
          <a:xfrm>
            <a:off x="574089" y="-3"/>
            <a:ext cx="11617911" cy="1526959"/>
            <a:chOff x="574089" y="-3"/>
            <a:chExt cx="11617911" cy="1526959"/>
          </a:xfrm>
        </p:grpSpPr>
        <p:pic>
          <p:nvPicPr>
            <p:cNvPr id="4" name="Picture 3">
              <a:extLst>
                <a:ext uri="{FF2B5EF4-FFF2-40B4-BE49-F238E27FC236}">
                  <a16:creationId xmlns:a16="http://schemas.microsoft.com/office/drawing/2014/main" id="{220D5D6D-4CA1-4C76-88D5-5CBCDC8F6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89" y="166057"/>
              <a:ext cx="8753383" cy="1194837"/>
            </a:xfrm>
            <a:prstGeom prst="rect">
              <a:avLst/>
            </a:prstGeom>
          </p:spPr>
        </p:pic>
        <p:pic>
          <p:nvPicPr>
            <p:cNvPr id="13" name="Picture 2" descr="Milutin Milanković – naš čovek među najbrilijantnijim svetskim umovima">
              <a:extLst>
                <a:ext uri="{FF2B5EF4-FFF2-40B4-BE49-F238E27FC236}">
                  <a16:creationId xmlns:a16="http://schemas.microsoft.com/office/drawing/2014/main" id="{08F37A49-3BB2-4885-8677-AD9C18717DE2}"/>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9901561" y="-3"/>
              <a:ext cx="2290439" cy="152695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a:extLst>
              <a:ext uri="{FF2B5EF4-FFF2-40B4-BE49-F238E27FC236}">
                <a16:creationId xmlns:a16="http://schemas.microsoft.com/office/drawing/2014/main" id="{1BAE2FF1-FF0F-46BD-ABA3-3F3262A05424}"/>
              </a:ext>
            </a:extLst>
          </p:cNvPr>
          <p:cNvSpPr/>
          <p:nvPr/>
        </p:nvSpPr>
        <p:spPr>
          <a:xfrm>
            <a:off x="0" y="1526959"/>
            <a:ext cx="12192000" cy="53310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TextBox 6">
            <a:extLst>
              <a:ext uri="{FF2B5EF4-FFF2-40B4-BE49-F238E27FC236}">
                <a16:creationId xmlns:a16="http://schemas.microsoft.com/office/drawing/2014/main" id="{A4D0B819-8F00-4256-970B-E11452AA730C}"/>
              </a:ext>
            </a:extLst>
          </p:cNvPr>
          <p:cNvSpPr txBox="1"/>
          <p:nvPr/>
        </p:nvSpPr>
        <p:spPr>
          <a:xfrm>
            <a:off x="813786" y="3546148"/>
            <a:ext cx="10564427" cy="1200329"/>
          </a:xfrm>
          <a:prstGeom prst="rect">
            <a:avLst/>
          </a:prstGeom>
          <a:noFill/>
        </p:spPr>
        <p:txBody>
          <a:bodyPr wrap="square" rtlCol="0">
            <a:spAutoFit/>
          </a:bodyPr>
          <a:lstStyle/>
          <a:p>
            <a:pPr algn="ctr"/>
            <a:r>
              <a:rPr lang="sr-Latn-RS" sz="3600" b="1" spc="300" dirty="0" err="1">
                <a:solidFill>
                  <a:srgbClr val="213F9A"/>
                </a:solidFill>
                <a:latin typeface="Arial Narrow" panose="020B0606020202030204" pitchFamily="34" charset="0"/>
              </a:rPr>
              <a:t>Thank</a:t>
            </a:r>
            <a:r>
              <a:rPr lang="sr-Latn-RS" sz="3600" b="1" spc="300" dirty="0">
                <a:solidFill>
                  <a:srgbClr val="213F9A"/>
                </a:solidFill>
                <a:latin typeface="Arial Narrow" panose="020B0606020202030204" pitchFamily="34" charset="0"/>
              </a:rPr>
              <a:t> </a:t>
            </a:r>
            <a:r>
              <a:rPr lang="sr-Latn-RS" sz="3600" b="1" spc="300" dirty="0" err="1">
                <a:solidFill>
                  <a:srgbClr val="213F9A"/>
                </a:solidFill>
                <a:latin typeface="Arial Narrow" panose="020B0606020202030204" pitchFamily="34" charset="0"/>
              </a:rPr>
              <a:t>you</a:t>
            </a:r>
            <a:r>
              <a:rPr lang="sr-Latn-RS" sz="3600" b="1" spc="300" dirty="0">
                <a:solidFill>
                  <a:srgbClr val="213F9A"/>
                </a:solidFill>
                <a:latin typeface="Arial Narrow" panose="020B0606020202030204" pitchFamily="34" charset="0"/>
              </a:rPr>
              <a:t> </a:t>
            </a:r>
            <a:r>
              <a:rPr lang="sr-Latn-RS" sz="3600" b="1" spc="300" dirty="0" err="1">
                <a:solidFill>
                  <a:srgbClr val="213F9A"/>
                </a:solidFill>
                <a:latin typeface="Arial Narrow" panose="020B0606020202030204" pitchFamily="34" charset="0"/>
              </a:rPr>
              <a:t>for</a:t>
            </a:r>
            <a:r>
              <a:rPr lang="sr-Latn-RS" sz="3600" b="1" spc="300" dirty="0">
                <a:solidFill>
                  <a:srgbClr val="213F9A"/>
                </a:solidFill>
                <a:latin typeface="Arial Narrow" panose="020B0606020202030204" pitchFamily="34" charset="0"/>
              </a:rPr>
              <a:t> </a:t>
            </a:r>
            <a:r>
              <a:rPr lang="sr-Latn-RS" sz="3600" b="1" spc="300" dirty="0" err="1">
                <a:solidFill>
                  <a:srgbClr val="213F9A"/>
                </a:solidFill>
                <a:latin typeface="Arial Narrow" panose="020B0606020202030204" pitchFamily="34" charset="0"/>
              </a:rPr>
              <a:t>your</a:t>
            </a:r>
            <a:r>
              <a:rPr lang="sr-Latn-RS" sz="3600" b="1" spc="300" dirty="0">
                <a:solidFill>
                  <a:srgbClr val="213F9A"/>
                </a:solidFill>
                <a:latin typeface="Arial Narrow" panose="020B0606020202030204" pitchFamily="34" charset="0"/>
              </a:rPr>
              <a:t> </a:t>
            </a:r>
          </a:p>
          <a:p>
            <a:pPr algn="ctr"/>
            <a:r>
              <a:rPr lang="sr-Latn-RS" sz="3600" b="1" spc="300" dirty="0" err="1">
                <a:solidFill>
                  <a:srgbClr val="213F9A"/>
                </a:solidFill>
                <a:latin typeface="Arial Narrow" panose="020B0606020202030204" pitchFamily="34" charset="0"/>
              </a:rPr>
              <a:t>attention</a:t>
            </a:r>
            <a:r>
              <a:rPr lang="sr-Latn-RS" sz="3600" b="1" spc="300" dirty="0">
                <a:solidFill>
                  <a:srgbClr val="213F9A"/>
                </a:solidFill>
                <a:latin typeface="Arial Narrow" panose="020B0606020202030204" pitchFamily="34" charset="0"/>
              </a:rPr>
              <a:t>!</a:t>
            </a:r>
          </a:p>
        </p:txBody>
      </p:sp>
    </p:spTree>
    <p:extLst>
      <p:ext uri="{BB962C8B-B14F-4D97-AF65-F5344CB8AC3E}">
        <p14:creationId xmlns:p14="http://schemas.microsoft.com/office/powerpoint/2010/main" val="424605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bwMode="auto">
          <a:xfrm>
            <a:off x="130176" y="241301"/>
            <a:ext cx="11692467" cy="684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4000" i="1" dirty="0">
                <a:latin typeface="Arial" pitchFamily="34" charset="0"/>
                <a:cs typeface="Arial" pitchFamily="34" charset="0"/>
              </a:rPr>
              <a:t>Contact details</a:t>
            </a:r>
          </a:p>
        </p:txBody>
      </p:sp>
      <p:pic>
        <p:nvPicPr>
          <p:cNvPr id="145411" name="Picture 2"/>
          <p:cNvPicPr>
            <a:picLocks noChangeAspect="1" noChangeArrowheads="1"/>
          </p:cNvPicPr>
          <p:nvPr/>
        </p:nvPicPr>
        <p:blipFill>
          <a:blip r:embed="rId2">
            <a:extLst>
              <a:ext uri="{28A0092B-C50C-407E-A947-70E740481C1C}">
                <a14:useLocalDpi xmlns:a14="http://schemas.microsoft.com/office/drawing/2010/main" val="0"/>
              </a:ext>
            </a:extLst>
          </a:blip>
          <a:srcRect t="17497" r="3049"/>
          <a:stretch>
            <a:fillRect/>
          </a:stretch>
        </p:blipFill>
        <p:spPr bwMode="auto">
          <a:xfrm>
            <a:off x="686794" y="1389191"/>
            <a:ext cx="10466472" cy="434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30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bwMode="auto">
          <a:xfrm>
            <a:off x="130176" y="241301"/>
            <a:ext cx="11692467" cy="684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4000" i="1" dirty="0">
                <a:latin typeface="Arial" pitchFamily="34" charset="0"/>
                <a:cs typeface="Arial" pitchFamily="34" charset="0"/>
              </a:rPr>
              <a:t>Contact details</a:t>
            </a:r>
          </a:p>
        </p:txBody>
      </p:sp>
      <p:sp>
        <p:nvSpPr>
          <p:cNvPr id="4" name="Content Placeholder 2">
            <a:extLst>
              <a:ext uri="{FF2B5EF4-FFF2-40B4-BE49-F238E27FC236}">
                <a16:creationId xmlns:a16="http://schemas.microsoft.com/office/drawing/2014/main" id="{942B4246-F146-A741-AA71-06DCB8483965}"/>
              </a:ext>
            </a:extLst>
          </p:cNvPr>
          <p:cNvSpPr>
            <a:spLocks noGrp="1"/>
          </p:cNvSpPr>
          <p:nvPr>
            <p:ph idx="1"/>
          </p:nvPr>
        </p:nvSpPr>
        <p:spPr>
          <a:xfrm>
            <a:off x="474464" y="1439126"/>
            <a:ext cx="11349601" cy="5034921"/>
          </a:xfrm>
        </p:spPr>
        <p:txBody>
          <a:bodyPr>
            <a:normAutofit/>
          </a:bodyPr>
          <a:lstStyle/>
          <a:p>
            <a:pPr marL="0" indent="0" algn="ctr">
              <a:buNone/>
            </a:pPr>
            <a:r>
              <a:rPr lang="sr-Latn-RS" sz="2400" dirty="0">
                <a:latin typeface="Arial Narrow" panose="020B0606020202030204" pitchFamily="34" charset="0"/>
              </a:rPr>
              <a:t>Dr Ana </a:t>
            </a:r>
            <a:r>
              <a:rPr lang="sr-Latn-RS" sz="2400" dirty="0" err="1">
                <a:latin typeface="Arial Narrow" panose="020B0606020202030204" pitchFamily="34" charset="0"/>
              </a:rPr>
              <a:t>Mijic</a:t>
            </a:r>
            <a:r>
              <a:rPr lang="sr-Latn-RS" sz="2400" dirty="0">
                <a:latin typeface="Arial Narrow" panose="020B0606020202030204" pitchFamily="34" charset="0"/>
              </a:rPr>
              <a:t> </a:t>
            </a:r>
            <a:r>
              <a:rPr lang="sr-Latn-RS" sz="2400" dirty="0">
                <a:latin typeface="Arial Narrow" panose="020B0606020202030204" pitchFamily="34" charset="0"/>
                <a:hlinkClick r:id="rId2"/>
              </a:rPr>
              <a:t>ana.mijic@imperial.ac.uk</a:t>
            </a:r>
            <a:r>
              <a:rPr lang="sr-Latn-RS" sz="2400" dirty="0">
                <a:latin typeface="Arial Narrow" panose="020B0606020202030204" pitchFamily="34" charset="0"/>
              </a:rPr>
              <a:t> </a:t>
            </a:r>
          </a:p>
          <a:p>
            <a:pPr marL="0" indent="0" algn="ctr">
              <a:buNone/>
            </a:pPr>
            <a:endParaRPr lang="sr-Latn-RS" sz="2400" dirty="0">
              <a:latin typeface="Arial Narrow" panose="020B0606020202030204" pitchFamily="34" charset="0"/>
            </a:endParaRPr>
          </a:p>
          <a:p>
            <a:pPr marL="0" indent="0" algn="ctr">
              <a:buNone/>
            </a:pPr>
            <a:r>
              <a:rPr lang="en-GB" sz="2400" dirty="0">
                <a:latin typeface="Arial Narrow" panose="020B0604020202020204" pitchFamily="34" charset="0"/>
                <a:cs typeface="Arial Narrow" panose="020B0604020202020204" pitchFamily="34" charset="0"/>
              </a:rPr>
              <a:t>Co-Director, Centre for Systems Engineering and Innovation </a:t>
            </a:r>
            <a:r>
              <a:rPr lang="en-GB" sz="2400" dirty="0">
                <a:latin typeface="Arial Narrow" panose="020B0604020202020204" pitchFamily="34" charset="0"/>
                <a:cs typeface="Arial Narrow" panose="020B0604020202020204" pitchFamily="34" charset="0"/>
                <a:hlinkClick r:id="rId3"/>
              </a:rPr>
              <a:t>https://www.imperial.ac.uk/systems-engineering-innovation</a:t>
            </a:r>
            <a:endParaRPr lang="en-GB" sz="2400" dirty="0">
              <a:latin typeface="Arial Narrow" panose="020B0604020202020204" pitchFamily="34" charset="0"/>
              <a:cs typeface="Arial Narrow" panose="020B0604020202020204" pitchFamily="34" charset="0"/>
            </a:endParaRPr>
          </a:p>
          <a:p>
            <a:pPr marL="0" indent="0" algn="ctr">
              <a:buNone/>
            </a:pPr>
            <a:br>
              <a:rPr lang="en-GB" sz="2400" dirty="0">
                <a:latin typeface="Arial Narrow" panose="020B0604020202020204" pitchFamily="34" charset="0"/>
                <a:cs typeface="Arial Narrow" panose="020B0604020202020204" pitchFamily="34" charset="0"/>
              </a:rPr>
            </a:br>
            <a:r>
              <a:rPr lang="en-GB" sz="2400" dirty="0">
                <a:latin typeface="Arial Narrow" panose="020B0604020202020204" pitchFamily="34" charset="0"/>
                <a:cs typeface="Arial Narrow" panose="020B0604020202020204" pitchFamily="34" charset="0"/>
              </a:rPr>
              <a:t>Systems Theme Lead, CAMELLIA programme </a:t>
            </a:r>
          </a:p>
          <a:p>
            <a:pPr marL="0" indent="0" algn="ctr">
              <a:buNone/>
            </a:pPr>
            <a:r>
              <a:rPr lang="en-GB" sz="2400" dirty="0">
                <a:latin typeface="Arial Narrow" panose="020B0604020202020204" pitchFamily="34" charset="0"/>
                <a:cs typeface="Arial Narrow" panose="020B0604020202020204" pitchFamily="34" charset="0"/>
                <a:hlinkClick r:id="rId4"/>
              </a:rPr>
              <a:t>https://www.camelliawater.org</a:t>
            </a:r>
            <a:r>
              <a:rPr lang="en-GB" sz="2400" dirty="0">
                <a:latin typeface="Arial Narrow" panose="020B0604020202020204" pitchFamily="34" charset="0"/>
                <a:cs typeface="Arial Narrow" panose="020B0604020202020204" pitchFamily="34" charset="0"/>
              </a:rPr>
              <a:t> </a:t>
            </a:r>
            <a:endParaRPr lang="sr-Latn-RS" sz="24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4211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DFC059-3D99-4C38-92EF-24FD2B89CC9C}"/>
              </a:ext>
            </a:extLst>
          </p:cNvPr>
          <p:cNvSpPr>
            <a:spLocks noGrp="1"/>
          </p:cNvSpPr>
          <p:nvPr>
            <p:ph idx="1"/>
          </p:nvPr>
        </p:nvSpPr>
        <p:spPr>
          <a:xfrm>
            <a:off x="474464" y="1439126"/>
            <a:ext cx="11349601" cy="5034921"/>
          </a:xfrm>
        </p:spPr>
        <p:txBody>
          <a:bodyPr>
            <a:normAutofit/>
          </a:bodyPr>
          <a:lstStyle/>
          <a:p>
            <a:r>
              <a:rPr lang="en-US" sz="2000" dirty="0">
                <a:latin typeface="Arial Narrow" panose="020B0606020202030204" pitchFamily="34" charset="0"/>
              </a:rPr>
              <a:t>Birth of modern Sanitary Engineering in England </a:t>
            </a:r>
            <a:endParaRPr lang="sr-Latn-RS" sz="2000" dirty="0">
              <a:latin typeface="Arial Narrow" panose="020B0606020202030204" pitchFamily="34" charset="0"/>
            </a:endParaRPr>
          </a:p>
          <a:p>
            <a:r>
              <a:rPr lang="en-US" sz="2000" dirty="0" err="1">
                <a:latin typeface="Arial Narrow" panose="020B0606020202030204" pitchFamily="34" charset="0"/>
              </a:rPr>
              <a:t>Milankovi</a:t>
            </a:r>
            <a:r>
              <a:rPr lang="sr-Latn-RS" sz="2000" dirty="0">
                <a:latin typeface="Arial Narrow" panose="020B0606020202030204" pitchFamily="34" charset="0"/>
              </a:rPr>
              <a:t>ć</a:t>
            </a:r>
            <a:r>
              <a:rPr lang="en-US" sz="2000" dirty="0">
                <a:latin typeface="Arial Narrow" panose="020B0606020202030204" pitchFamily="34" charset="0"/>
              </a:rPr>
              <a:t>’</a:t>
            </a:r>
            <a:r>
              <a:rPr lang="sr-Latn-RS" sz="2000" dirty="0">
                <a:latin typeface="Arial Narrow" panose="020B0606020202030204" pitchFamily="34" charset="0"/>
              </a:rPr>
              <a:t>s several important project</a:t>
            </a:r>
            <a:r>
              <a:rPr lang="en-US" sz="2000" dirty="0">
                <a:latin typeface="Arial Narrow" panose="020B0606020202030204" pitchFamily="34" charset="0"/>
              </a:rPr>
              <a:t>s</a:t>
            </a:r>
            <a:r>
              <a:rPr lang="sr-Latn-RS" sz="2000" dirty="0">
                <a:latin typeface="Arial Narrow" panose="020B0606020202030204" pitchFamily="34" charset="0"/>
              </a:rPr>
              <a:t> in h</a:t>
            </a:r>
            <a:r>
              <a:rPr lang="en-US" sz="2000" dirty="0">
                <a:latin typeface="Arial Narrow" panose="020B0606020202030204" pitchFamily="34" charset="0"/>
              </a:rPr>
              <a:t>y</a:t>
            </a:r>
            <a:r>
              <a:rPr lang="sr-Latn-RS" sz="2000" dirty="0">
                <a:latin typeface="Arial Narrow" panose="020B0606020202030204" pitchFamily="34" charset="0"/>
              </a:rPr>
              <a:t>dropower</a:t>
            </a:r>
            <a:r>
              <a:rPr lang="en-US" sz="2000" dirty="0">
                <a:latin typeface="Arial Narrow" panose="020B0606020202030204" pitchFamily="34" charset="0"/>
              </a:rPr>
              <a:t> plants and trunk sewer system in Belgrade</a:t>
            </a:r>
            <a:endParaRPr lang="sr-Latn-RS" sz="2000" dirty="0">
              <a:latin typeface="Arial Narrow" panose="020B0606020202030204" pitchFamily="34" charset="0"/>
            </a:endParaRPr>
          </a:p>
        </p:txBody>
      </p:sp>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2" y="383926"/>
            <a:ext cx="5781333" cy="830997"/>
          </a:xfrm>
          <a:prstGeom prst="rect">
            <a:avLst/>
          </a:prstGeom>
          <a:noFill/>
          <a:ln>
            <a:noFill/>
          </a:ln>
        </p:spPr>
        <p:txBody>
          <a:bodyPr wrap="square" rtlCol="0">
            <a:spAutoFit/>
          </a:bodyPr>
          <a:lstStyle/>
          <a:p>
            <a:r>
              <a:rPr lang="en-US" sz="2400" b="1" spc="150" dirty="0" err="1">
                <a:solidFill>
                  <a:srgbClr val="213F9A"/>
                </a:solidFill>
                <a:latin typeface="Arial Narrow" panose="020B0606020202030204" pitchFamily="34" charset="0"/>
              </a:rPr>
              <a:t>Milankovi</a:t>
            </a:r>
            <a:r>
              <a:rPr lang="sr-Latn-RS" sz="2400" b="1" spc="150" dirty="0">
                <a:solidFill>
                  <a:srgbClr val="213F9A"/>
                </a:solidFill>
                <a:latin typeface="Arial Narrow" panose="020B0606020202030204" pitchFamily="34" charset="0"/>
              </a:rPr>
              <a:t>ć</a:t>
            </a:r>
            <a:r>
              <a:rPr lang="en-US" sz="2400" b="1" spc="150" dirty="0">
                <a:solidFill>
                  <a:srgbClr val="213F9A"/>
                </a:solidFill>
                <a:latin typeface="Arial Narrow" panose="020B0606020202030204" pitchFamily="34" charset="0"/>
              </a:rPr>
              <a:t>’s </a:t>
            </a:r>
            <a:r>
              <a:rPr lang="sr-Latn-RS" sz="2400" b="1" spc="150" dirty="0">
                <a:solidFill>
                  <a:srgbClr val="213F9A"/>
                </a:solidFill>
                <a:latin typeface="Arial Narrow" panose="020B0606020202030204" pitchFamily="34" charset="0"/>
              </a:rPr>
              <a:t>professional work in civil-water engineering </a:t>
            </a:r>
            <a:r>
              <a:rPr lang="en-US" sz="2400" b="1" spc="150" dirty="0">
                <a:solidFill>
                  <a:srgbClr val="213F9A"/>
                </a:solidFill>
                <a:latin typeface="Arial Narrow" panose="020B0606020202030204" pitchFamily="34" charset="0"/>
              </a:rPr>
              <a:t>in his early career </a:t>
            </a:r>
            <a:endParaRPr lang="sr-Latn-RS" sz="2400"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214923"/>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214923"/>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outdoor, snow, photo, old&#10;&#10;Description automatically generated">
            <a:extLst>
              <a:ext uri="{FF2B5EF4-FFF2-40B4-BE49-F238E27FC236}">
                <a16:creationId xmlns:a16="http://schemas.microsoft.com/office/drawing/2014/main" id="{EA0DE457-246D-4812-8130-4AFBDB55E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32" y="2522058"/>
            <a:ext cx="5500389" cy="3431481"/>
          </a:xfrm>
          <a:prstGeom prst="rect">
            <a:avLst/>
          </a:prstGeom>
        </p:spPr>
      </p:pic>
      <p:pic>
        <p:nvPicPr>
          <p:cNvPr id="11" name="Picture 10" descr="A group of people standing next to a brick wall&#10;&#10;Description automatically generated">
            <a:extLst>
              <a:ext uri="{FF2B5EF4-FFF2-40B4-BE49-F238E27FC236}">
                <a16:creationId xmlns:a16="http://schemas.microsoft.com/office/drawing/2014/main" id="{28A3AE83-7B94-498A-92CD-B0604684B8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875" y="2524540"/>
            <a:ext cx="5625511" cy="3428999"/>
          </a:xfrm>
          <a:prstGeom prst="rect">
            <a:avLst/>
          </a:prstGeom>
        </p:spPr>
      </p:pic>
    </p:spTree>
    <p:extLst>
      <p:ext uri="{BB962C8B-B14F-4D97-AF65-F5344CB8AC3E}">
        <p14:creationId xmlns:p14="http://schemas.microsoft.com/office/powerpoint/2010/main" val="96616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2" y="162790"/>
            <a:ext cx="6032868" cy="1107996"/>
          </a:xfrm>
          <a:prstGeom prst="rect">
            <a:avLst/>
          </a:prstGeom>
          <a:noFill/>
          <a:ln>
            <a:noFill/>
          </a:ln>
        </p:spPr>
        <p:txBody>
          <a:bodyPr wrap="square" rtlCol="0">
            <a:spAutoFit/>
          </a:bodyPr>
          <a:lstStyle/>
          <a:p>
            <a:r>
              <a:rPr lang="en-US" sz="2400" b="1" spc="150" dirty="0">
                <a:solidFill>
                  <a:srgbClr val="213F9A"/>
                </a:solidFill>
                <a:latin typeface="Arial Narrow" panose="020B0606020202030204" pitchFamily="34" charset="0"/>
              </a:rPr>
              <a:t>Urban water infrastructure transitions:</a:t>
            </a:r>
          </a:p>
          <a:p>
            <a:r>
              <a:rPr lang="en-US" sz="2400" b="1" spc="150" dirty="0">
                <a:solidFill>
                  <a:srgbClr val="213F9A"/>
                </a:solidFill>
                <a:latin typeface="Arial Narrow" panose="020B0606020202030204" pitchFamily="34" charset="0"/>
              </a:rPr>
              <a:t>from components to an interacting system</a:t>
            </a:r>
          </a:p>
          <a:p>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46C6B66-6B36-E443-9232-8AF0AB4A5CDF}"/>
              </a:ext>
            </a:extLst>
          </p:cNvPr>
          <p:cNvPicPr/>
          <p:nvPr/>
        </p:nvPicPr>
        <p:blipFill>
          <a:blip r:embed="rId4"/>
          <a:stretch>
            <a:fillRect/>
          </a:stretch>
        </p:blipFill>
        <p:spPr>
          <a:xfrm>
            <a:off x="1926203" y="2355581"/>
            <a:ext cx="8339593" cy="2829666"/>
          </a:xfrm>
          <a:prstGeom prst="rect">
            <a:avLst/>
          </a:prstGeom>
        </p:spPr>
      </p:pic>
      <p:sp>
        <p:nvSpPr>
          <p:cNvPr id="12" name="Rectangle 11">
            <a:extLst>
              <a:ext uri="{FF2B5EF4-FFF2-40B4-BE49-F238E27FC236}">
                <a16:creationId xmlns:a16="http://schemas.microsoft.com/office/drawing/2014/main" id="{6D50D1B6-E3E4-2B44-AA34-05A2CD085D86}"/>
              </a:ext>
            </a:extLst>
          </p:cNvPr>
          <p:cNvSpPr/>
          <p:nvPr/>
        </p:nvSpPr>
        <p:spPr>
          <a:xfrm>
            <a:off x="2293700" y="5511689"/>
            <a:ext cx="7604598" cy="369332"/>
          </a:xfrm>
          <a:prstGeom prst="rect">
            <a:avLst/>
          </a:prstGeom>
        </p:spPr>
        <p:txBody>
          <a:bodyPr wrap="square">
            <a:spAutoFit/>
          </a:bodyPr>
          <a:lstStyle/>
          <a:p>
            <a:pPr algn="ctr"/>
            <a:r>
              <a:rPr lang="en-GB" dirty="0">
                <a:latin typeface="Arial Narrow" panose="020B0604020202020204" pitchFamily="34" charset="0"/>
                <a:cs typeface="Arial Narrow" panose="020B0604020202020204" pitchFamily="34" charset="0"/>
              </a:rPr>
              <a:t>A journey towards integrated Blue Green Solutions</a:t>
            </a:r>
            <a:endParaRPr lang="it-CH"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84621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2" y="162790"/>
            <a:ext cx="6032868" cy="1107996"/>
          </a:xfrm>
          <a:prstGeom prst="rect">
            <a:avLst/>
          </a:prstGeom>
          <a:noFill/>
          <a:ln>
            <a:noFill/>
          </a:ln>
        </p:spPr>
        <p:txBody>
          <a:bodyPr wrap="square" rtlCol="0">
            <a:spAutoFit/>
          </a:bodyPr>
          <a:lstStyle/>
          <a:p>
            <a:r>
              <a:rPr lang="en-US" sz="2400" b="1" spc="150" dirty="0">
                <a:solidFill>
                  <a:srgbClr val="213F9A"/>
                </a:solidFill>
                <a:latin typeface="Arial Narrow" panose="020B0606020202030204" pitchFamily="34" charset="0"/>
              </a:rPr>
              <a:t>Urban water infrastructure transitions:</a:t>
            </a:r>
          </a:p>
          <a:p>
            <a:r>
              <a:rPr lang="en-US" sz="2400" b="1" spc="150" dirty="0">
                <a:solidFill>
                  <a:srgbClr val="213F9A"/>
                </a:solidFill>
                <a:latin typeface="Arial Narrow" panose="020B0606020202030204" pitchFamily="34" charset="0"/>
              </a:rPr>
              <a:t>from components to an interacting system</a:t>
            </a:r>
          </a:p>
          <a:p>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7F0B3E7-E1BE-B643-BC15-01267707400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5184" y="1603513"/>
            <a:ext cx="8074311" cy="3455499"/>
          </a:xfrm>
          <a:prstGeom prst="rect">
            <a:avLst/>
          </a:prstGeom>
          <a:noFill/>
          <a:ln>
            <a:noFill/>
          </a:ln>
        </p:spPr>
      </p:pic>
      <p:sp>
        <p:nvSpPr>
          <p:cNvPr id="15" name="Rectangle 14">
            <a:extLst>
              <a:ext uri="{FF2B5EF4-FFF2-40B4-BE49-F238E27FC236}">
                <a16:creationId xmlns:a16="http://schemas.microsoft.com/office/drawing/2014/main" id="{00904DA9-5F4C-5245-9AC3-52EA4D1C65BB}"/>
              </a:ext>
            </a:extLst>
          </p:cNvPr>
          <p:cNvSpPr/>
          <p:nvPr/>
        </p:nvSpPr>
        <p:spPr>
          <a:xfrm>
            <a:off x="2516062" y="5391739"/>
            <a:ext cx="7363433" cy="646331"/>
          </a:xfrm>
          <a:prstGeom prst="rect">
            <a:avLst/>
          </a:prstGeom>
        </p:spPr>
        <p:txBody>
          <a:bodyPr wrap="square">
            <a:spAutoFit/>
          </a:bodyPr>
          <a:lstStyle/>
          <a:p>
            <a:pPr algn="ctr"/>
            <a:r>
              <a:rPr lang="en-GB" dirty="0">
                <a:latin typeface="Arial Narrow" panose="020B0604020202020204" pitchFamily="34" charset="0"/>
                <a:cs typeface="Arial Narrow" panose="020B0604020202020204" pitchFamily="34" charset="0"/>
              </a:rPr>
              <a:t>BGS – Blue Green Solutions encompass Storm Water and WW Systems’ interactions, compatible with the Chinese Sponge City program  </a:t>
            </a:r>
          </a:p>
        </p:txBody>
      </p:sp>
    </p:spTree>
    <p:extLst>
      <p:ext uri="{BB962C8B-B14F-4D97-AF65-F5344CB8AC3E}">
        <p14:creationId xmlns:p14="http://schemas.microsoft.com/office/powerpoint/2010/main" val="216463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5233" y="306677"/>
            <a:ext cx="6032868" cy="738664"/>
          </a:xfrm>
          <a:prstGeom prst="rect">
            <a:avLst/>
          </a:prstGeom>
          <a:noFill/>
          <a:ln>
            <a:noFill/>
          </a:ln>
        </p:spPr>
        <p:txBody>
          <a:bodyPr wrap="square" rtlCol="0">
            <a:spAutoFit/>
          </a:bodyPr>
          <a:lstStyle/>
          <a:p>
            <a:r>
              <a:rPr lang="en-US" sz="2400" b="1" spc="150" dirty="0">
                <a:solidFill>
                  <a:srgbClr val="213F9A"/>
                </a:solidFill>
                <a:latin typeface="Arial Narrow" panose="020B0606020202030204" pitchFamily="34" charset="0"/>
              </a:rPr>
              <a:t>Addressing climate change challenges </a:t>
            </a:r>
          </a:p>
          <a:p>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206469CD-8274-694F-BAAA-DC4C595F7FE9}"/>
              </a:ext>
            </a:extLst>
          </p:cNvPr>
          <p:cNvGraphicFramePr/>
          <p:nvPr/>
        </p:nvGraphicFramePr>
        <p:xfrm>
          <a:off x="460024" y="914400"/>
          <a:ext cx="11473275" cy="1981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Group 11">
            <a:extLst>
              <a:ext uri="{FF2B5EF4-FFF2-40B4-BE49-F238E27FC236}">
                <a16:creationId xmlns:a16="http://schemas.microsoft.com/office/drawing/2014/main" id="{7D60B148-5FDB-784B-AA89-CB13803176CB}"/>
              </a:ext>
            </a:extLst>
          </p:cNvPr>
          <p:cNvGrpSpPr/>
          <p:nvPr/>
        </p:nvGrpSpPr>
        <p:grpSpPr>
          <a:xfrm>
            <a:off x="4501417" y="2148147"/>
            <a:ext cx="3295697" cy="1038339"/>
            <a:chOff x="492004" y="5085184"/>
            <a:chExt cx="1991764" cy="787525"/>
          </a:xfrm>
        </p:grpSpPr>
        <p:pic>
          <p:nvPicPr>
            <p:cNvPr id="16" name="Picture 4" descr="Flood warning">
              <a:extLst>
                <a:ext uri="{FF2B5EF4-FFF2-40B4-BE49-F238E27FC236}">
                  <a16:creationId xmlns:a16="http://schemas.microsoft.com/office/drawing/2014/main" id="{3367AE2D-4BE1-BE4D-89A7-721FAD7C4740}"/>
                </a:ext>
              </a:extLst>
            </p:cNvP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40076" y="5085184"/>
              <a:ext cx="716402" cy="787525"/>
            </a:xfrm>
            <a:prstGeom prst="rect">
              <a:avLst/>
            </a:prstGeom>
            <a:noFill/>
          </p:spPr>
        </p:pic>
        <p:pic>
          <p:nvPicPr>
            <p:cNvPr id="17" name="Picture 6" descr="Severe flood warning">
              <a:extLst>
                <a:ext uri="{FF2B5EF4-FFF2-40B4-BE49-F238E27FC236}">
                  <a16:creationId xmlns:a16="http://schemas.microsoft.com/office/drawing/2014/main" id="{45907154-D843-D746-8343-A93A1FBBD74E}"/>
                </a:ext>
              </a:extLst>
            </p:cNvP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767366" y="5085184"/>
              <a:ext cx="716402" cy="787525"/>
            </a:xfrm>
            <a:prstGeom prst="rect">
              <a:avLst/>
            </a:prstGeom>
            <a:noFill/>
          </p:spPr>
        </p:pic>
        <p:pic>
          <p:nvPicPr>
            <p:cNvPr id="18" name="Picture 17" descr="Flood alert">
              <a:extLst>
                <a:ext uri="{FF2B5EF4-FFF2-40B4-BE49-F238E27FC236}">
                  <a16:creationId xmlns:a16="http://schemas.microsoft.com/office/drawing/2014/main" id="{5EF0B2D3-FC62-3F4C-A275-EFCF887DB946}"/>
                </a:ext>
              </a:extLst>
            </p:cNvP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92004" y="5085184"/>
              <a:ext cx="716402" cy="787525"/>
            </a:xfrm>
            <a:prstGeom prst="rect">
              <a:avLst/>
            </a:prstGeom>
            <a:noFill/>
          </p:spPr>
        </p:pic>
      </p:grpSp>
      <p:pic>
        <p:nvPicPr>
          <p:cNvPr id="19" name="Picture 6" descr="http://www.atlasplanning.com/cnt/co/coArticleTopic/118/T11%20suds.jpg">
            <a:extLst>
              <a:ext uri="{FF2B5EF4-FFF2-40B4-BE49-F238E27FC236}">
                <a16:creationId xmlns:a16="http://schemas.microsoft.com/office/drawing/2014/main" id="{C243E576-79DB-8B44-AB47-2BB873223915}"/>
              </a:ext>
            </a:extLst>
          </p:cNvPr>
          <p:cNvPicPr>
            <a:picLocks noChangeAspect="1" noChangeArrowheads="1"/>
          </p:cNvPicPr>
          <p:nvPr/>
        </p:nvPicPr>
        <p:blipFill>
          <a:blip r:embed="rId12" cstate="print"/>
          <a:srcRect/>
          <a:stretch>
            <a:fillRect/>
          </a:stretch>
        </p:blipFill>
        <p:spPr bwMode="auto">
          <a:xfrm>
            <a:off x="69166" y="3741204"/>
            <a:ext cx="4193297" cy="2099526"/>
          </a:xfrm>
          <a:prstGeom prst="rect">
            <a:avLst/>
          </a:prstGeom>
          <a:noFill/>
        </p:spPr>
      </p:pic>
      <p:pic>
        <p:nvPicPr>
          <p:cNvPr id="20" name="Picture 2">
            <a:extLst>
              <a:ext uri="{FF2B5EF4-FFF2-40B4-BE49-F238E27FC236}">
                <a16:creationId xmlns:a16="http://schemas.microsoft.com/office/drawing/2014/main" id="{EA01B2B9-6C9A-524D-9DCB-A1546E1439C4}"/>
              </a:ext>
            </a:extLst>
          </p:cNvPr>
          <p:cNvPicPr>
            <a:picLocks noChangeAspect="1" noChangeArrowheads="1"/>
          </p:cNvPicPr>
          <p:nvPr/>
        </p:nvPicPr>
        <p:blipFill>
          <a:blip r:embed="rId13" cstate="print"/>
          <a:srcRect/>
          <a:stretch>
            <a:fillRect/>
          </a:stretch>
        </p:blipFill>
        <p:spPr bwMode="auto">
          <a:xfrm>
            <a:off x="4387940" y="3132815"/>
            <a:ext cx="6818347" cy="3700344"/>
          </a:xfrm>
          <a:prstGeom prst="rect">
            <a:avLst/>
          </a:prstGeom>
          <a:noFill/>
          <a:ln w="9525">
            <a:noFill/>
            <a:miter lim="800000"/>
            <a:headEnd/>
            <a:tailEnd/>
          </a:ln>
          <a:effectLst/>
        </p:spPr>
      </p:pic>
    </p:spTree>
    <p:extLst>
      <p:ext uri="{BB962C8B-B14F-4D97-AF65-F5344CB8AC3E}">
        <p14:creationId xmlns:p14="http://schemas.microsoft.com/office/powerpoint/2010/main" val="256909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3" y="352843"/>
            <a:ext cx="6032868" cy="461665"/>
          </a:xfrm>
          <a:prstGeom prst="rect">
            <a:avLst/>
          </a:prstGeom>
          <a:noFill/>
          <a:ln>
            <a:noFill/>
          </a:ln>
        </p:spPr>
        <p:txBody>
          <a:bodyPr wrap="square" rtlCol="0">
            <a:spAutoFit/>
          </a:bodyPr>
          <a:lstStyle/>
          <a:p>
            <a:r>
              <a:rPr lang="en-US" sz="2400" b="1" spc="150" dirty="0">
                <a:solidFill>
                  <a:srgbClr val="213F9A"/>
                </a:solidFill>
                <a:latin typeface="Arial Narrow" panose="020B0606020202030204" pitchFamily="34" charset="0"/>
              </a:rPr>
              <a:t>Urban water system interactions</a:t>
            </a: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07BDF56-0BA9-8642-9DBA-54094C324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8578" y="1351730"/>
            <a:ext cx="7601380" cy="4806068"/>
          </a:xfrm>
          <a:prstGeom prst="rect">
            <a:avLst/>
          </a:prstGeom>
          <a:solidFill>
            <a:srgbClr val="FF0000">
              <a:alpha val="12000"/>
            </a:srgbClr>
          </a:solidFill>
          <a:ln>
            <a:noFill/>
          </a:ln>
        </p:spPr>
      </p:pic>
      <p:pic>
        <p:nvPicPr>
          <p:cNvPr id="21" name="Picture 2" descr="Z:\Branka\F\_PROJEKTI\BGD\Logo Blue Green Solutions Clip art.png">
            <a:extLst>
              <a:ext uri="{FF2B5EF4-FFF2-40B4-BE49-F238E27FC236}">
                <a16:creationId xmlns:a16="http://schemas.microsoft.com/office/drawing/2014/main" id="{5A07D147-B6B1-B942-848B-082351FBC5E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45" t="11965" r="77804" b="14105"/>
          <a:stretch/>
        </p:blipFill>
        <p:spPr bwMode="auto">
          <a:xfrm>
            <a:off x="1852176" y="6380361"/>
            <a:ext cx="325938" cy="24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AEF44E8-7AFE-2E46-88F9-14E76DD597FB}"/>
              </a:ext>
            </a:extLst>
          </p:cNvPr>
          <p:cNvSpPr txBox="1"/>
          <p:nvPr/>
        </p:nvSpPr>
        <p:spPr>
          <a:xfrm>
            <a:off x="3951836" y="5840592"/>
            <a:ext cx="2491482" cy="646331"/>
          </a:xfrm>
          <a:prstGeom prst="rect">
            <a:avLst/>
          </a:prstGeom>
          <a:noFill/>
          <a:ln w="25400">
            <a:solidFill>
              <a:srgbClr val="006600"/>
            </a:solidFill>
          </a:ln>
        </p:spPr>
        <p:txBody>
          <a:bodyPr wrap="square" rtlCol="0">
            <a:spAutoFit/>
          </a:bodyPr>
          <a:lstStyle>
            <a:defPPr>
              <a:defRPr lang="en-US"/>
            </a:defPPr>
            <a:lvl1pPr algn="ctr">
              <a:defRPr>
                <a:solidFill>
                  <a:srgbClr val="002060"/>
                </a:solidFill>
              </a:defRPr>
            </a:lvl1pPr>
          </a:lstStyle>
          <a:p>
            <a:r>
              <a:rPr lang="en-US" b="1" dirty="0"/>
              <a:t>GROUND </a:t>
            </a:r>
            <a:r>
              <a:rPr lang="sr-Latn-RS" b="1" dirty="0"/>
              <a:t>&amp; RECYCLED </a:t>
            </a:r>
            <a:r>
              <a:rPr lang="en-US" b="1" dirty="0"/>
              <a:t>WATER</a:t>
            </a:r>
          </a:p>
        </p:txBody>
      </p:sp>
      <p:sp>
        <p:nvSpPr>
          <p:cNvPr id="23" name="TextBox 22">
            <a:extLst>
              <a:ext uri="{FF2B5EF4-FFF2-40B4-BE49-F238E27FC236}">
                <a16:creationId xmlns:a16="http://schemas.microsoft.com/office/drawing/2014/main" id="{D4AF0957-920A-3345-9AA8-BAA1E1BA9653}"/>
              </a:ext>
            </a:extLst>
          </p:cNvPr>
          <p:cNvSpPr txBox="1"/>
          <p:nvPr/>
        </p:nvSpPr>
        <p:spPr>
          <a:xfrm>
            <a:off x="2015145" y="4515384"/>
            <a:ext cx="1189247" cy="210519"/>
          </a:xfrm>
          <a:prstGeom prst="rect">
            <a:avLst/>
          </a:prstGeom>
          <a:solidFill>
            <a:schemeClr val="bg1"/>
          </a:solidFill>
          <a:ln>
            <a:solidFill>
              <a:schemeClr val="tx1"/>
            </a:solidFill>
          </a:ln>
        </p:spPr>
        <p:txBody>
          <a:bodyPr wrap="square">
            <a:spAutoFit/>
          </a:bodyPr>
          <a:lstStyle/>
          <a:p>
            <a:pPr algn="ctr">
              <a:defRPr/>
            </a:pPr>
            <a:r>
              <a:rPr lang="en-US" sz="1200" dirty="0">
                <a:latin typeface="+mj-lt"/>
              </a:rPr>
              <a:t>HVAC S</a:t>
            </a:r>
            <a:r>
              <a:rPr lang="sr-Latn-RS" sz="1200" dirty="0">
                <a:latin typeface="+mj-lt"/>
              </a:rPr>
              <a:t>YSTEMS</a:t>
            </a:r>
            <a:endParaRPr lang="en-US" sz="1200" b="1" dirty="0">
              <a:latin typeface="+mj-lt"/>
            </a:endParaRPr>
          </a:p>
        </p:txBody>
      </p:sp>
      <p:sp>
        <p:nvSpPr>
          <p:cNvPr id="24" name="TextBox 23">
            <a:extLst>
              <a:ext uri="{FF2B5EF4-FFF2-40B4-BE49-F238E27FC236}">
                <a16:creationId xmlns:a16="http://schemas.microsoft.com/office/drawing/2014/main" id="{C29EF2F2-1FA1-7B48-942B-DB7EB64463FB}"/>
              </a:ext>
            </a:extLst>
          </p:cNvPr>
          <p:cNvSpPr txBox="1"/>
          <p:nvPr/>
        </p:nvSpPr>
        <p:spPr>
          <a:xfrm>
            <a:off x="5165756" y="3267143"/>
            <a:ext cx="1095523" cy="461665"/>
          </a:xfrm>
          <a:prstGeom prst="rect">
            <a:avLst/>
          </a:prstGeom>
          <a:noFill/>
          <a:ln>
            <a:solidFill>
              <a:schemeClr val="tx1"/>
            </a:solidFill>
          </a:ln>
        </p:spPr>
        <p:txBody>
          <a:bodyPr wrap="square">
            <a:spAutoFit/>
          </a:bodyPr>
          <a:lstStyle/>
          <a:p>
            <a:pPr algn="ctr">
              <a:defRPr/>
            </a:pPr>
            <a:r>
              <a:rPr lang="sr-Latn-RS" sz="1200" dirty="0">
                <a:latin typeface="+mj-lt"/>
              </a:rPr>
              <a:t>WASTE HEAT RECOVERY</a:t>
            </a:r>
          </a:p>
        </p:txBody>
      </p:sp>
      <p:sp>
        <p:nvSpPr>
          <p:cNvPr id="25" name="TextBox 24">
            <a:extLst>
              <a:ext uri="{FF2B5EF4-FFF2-40B4-BE49-F238E27FC236}">
                <a16:creationId xmlns:a16="http://schemas.microsoft.com/office/drawing/2014/main" id="{63787BAB-0409-4F48-94CF-1E35834A1A67}"/>
              </a:ext>
            </a:extLst>
          </p:cNvPr>
          <p:cNvSpPr txBox="1"/>
          <p:nvPr/>
        </p:nvSpPr>
        <p:spPr>
          <a:xfrm>
            <a:off x="7379946" y="2521941"/>
            <a:ext cx="994269" cy="461665"/>
          </a:xfrm>
          <a:prstGeom prst="rect">
            <a:avLst/>
          </a:prstGeom>
          <a:noFill/>
          <a:ln>
            <a:solidFill>
              <a:schemeClr val="tx1"/>
            </a:solidFill>
          </a:ln>
        </p:spPr>
        <p:txBody>
          <a:bodyPr wrap="square">
            <a:spAutoFit/>
          </a:bodyPr>
          <a:lstStyle/>
          <a:p>
            <a:pPr algn="ctr">
              <a:defRPr/>
            </a:pPr>
            <a:r>
              <a:rPr lang="en-US" sz="1200" b="1" dirty="0">
                <a:latin typeface="+mj-lt"/>
              </a:rPr>
              <a:t>CLIMATE VARIABILITY</a:t>
            </a:r>
          </a:p>
        </p:txBody>
      </p:sp>
      <p:sp>
        <p:nvSpPr>
          <p:cNvPr id="26" name="TextBox 25">
            <a:extLst>
              <a:ext uri="{FF2B5EF4-FFF2-40B4-BE49-F238E27FC236}">
                <a16:creationId xmlns:a16="http://schemas.microsoft.com/office/drawing/2014/main" id="{2517EBB8-E62D-C441-A637-EEB4B6A6EB8A}"/>
              </a:ext>
            </a:extLst>
          </p:cNvPr>
          <p:cNvSpPr txBox="1"/>
          <p:nvPr/>
        </p:nvSpPr>
        <p:spPr>
          <a:xfrm>
            <a:off x="7566915" y="4515384"/>
            <a:ext cx="931876" cy="210519"/>
          </a:xfrm>
          <a:prstGeom prst="rect">
            <a:avLst/>
          </a:prstGeom>
          <a:noFill/>
          <a:ln>
            <a:solidFill>
              <a:schemeClr val="tx1"/>
            </a:solidFill>
          </a:ln>
        </p:spPr>
        <p:txBody>
          <a:bodyPr wrap="square">
            <a:spAutoFit/>
          </a:bodyPr>
          <a:lstStyle/>
          <a:p>
            <a:pPr algn="ctr">
              <a:defRPr/>
            </a:pPr>
            <a:r>
              <a:rPr lang="sr-Latn-RS" sz="1200" dirty="0">
                <a:latin typeface="+mj-lt"/>
              </a:rPr>
              <a:t>WATERING</a:t>
            </a:r>
            <a:endParaRPr lang="en-US" sz="1200" b="1" dirty="0">
              <a:latin typeface="+mj-lt"/>
            </a:endParaRPr>
          </a:p>
        </p:txBody>
      </p:sp>
      <p:sp>
        <p:nvSpPr>
          <p:cNvPr id="27" name="TextBox 26">
            <a:extLst>
              <a:ext uri="{FF2B5EF4-FFF2-40B4-BE49-F238E27FC236}">
                <a16:creationId xmlns:a16="http://schemas.microsoft.com/office/drawing/2014/main" id="{5782C5F0-1028-7D41-A641-785FD108D32E}"/>
              </a:ext>
            </a:extLst>
          </p:cNvPr>
          <p:cNvSpPr txBox="1"/>
          <p:nvPr/>
        </p:nvSpPr>
        <p:spPr>
          <a:xfrm>
            <a:off x="8821008" y="3572991"/>
            <a:ext cx="861235" cy="461665"/>
          </a:xfrm>
          <a:prstGeom prst="rect">
            <a:avLst/>
          </a:prstGeom>
          <a:noFill/>
          <a:ln>
            <a:solidFill>
              <a:schemeClr val="tx1"/>
            </a:solidFill>
          </a:ln>
        </p:spPr>
        <p:txBody>
          <a:bodyPr wrap="square">
            <a:spAutoFit/>
          </a:bodyPr>
          <a:lstStyle/>
          <a:p>
            <a:pPr algn="ctr">
              <a:defRPr/>
            </a:pPr>
            <a:r>
              <a:rPr lang="sr-Latn-RS" sz="1200" dirty="0">
                <a:latin typeface="+mj-lt"/>
              </a:rPr>
              <a:t>BUILDING SHADING</a:t>
            </a:r>
          </a:p>
        </p:txBody>
      </p:sp>
      <p:sp>
        <p:nvSpPr>
          <p:cNvPr id="28" name="TextBox 27">
            <a:extLst>
              <a:ext uri="{FF2B5EF4-FFF2-40B4-BE49-F238E27FC236}">
                <a16:creationId xmlns:a16="http://schemas.microsoft.com/office/drawing/2014/main" id="{F22478DE-9471-7445-A15B-928757760AF2}"/>
              </a:ext>
            </a:extLst>
          </p:cNvPr>
          <p:cNvSpPr txBox="1"/>
          <p:nvPr/>
        </p:nvSpPr>
        <p:spPr>
          <a:xfrm>
            <a:off x="2034736" y="3717980"/>
            <a:ext cx="858221" cy="210519"/>
          </a:xfrm>
          <a:prstGeom prst="rect">
            <a:avLst/>
          </a:prstGeom>
          <a:noFill/>
          <a:ln>
            <a:solidFill>
              <a:schemeClr val="tx1"/>
            </a:solidFill>
          </a:ln>
        </p:spPr>
        <p:txBody>
          <a:bodyPr wrap="square">
            <a:spAutoFit/>
          </a:bodyPr>
          <a:lstStyle/>
          <a:p>
            <a:pPr algn="ctr">
              <a:defRPr/>
            </a:pPr>
            <a:r>
              <a:rPr lang="sr-Latn-RS" sz="1200" dirty="0">
                <a:latin typeface="+mj-lt"/>
              </a:rPr>
              <a:t>WASHING</a:t>
            </a:r>
            <a:endParaRPr lang="en-US" sz="1200" b="1" dirty="0">
              <a:latin typeface="+mj-lt"/>
            </a:endParaRPr>
          </a:p>
        </p:txBody>
      </p:sp>
      <p:sp>
        <p:nvSpPr>
          <p:cNvPr id="29" name="TextBox 28">
            <a:extLst>
              <a:ext uri="{FF2B5EF4-FFF2-40B4-BE49-F238E27FC236}">
                <a16:creationId xmlns:a16="http://schemas.microsoft.com/office/drawing/2014/main" id="{74254DDE-2368-1440-8671-2CF968690A56}"/>
              </a:ext>
            </a:extLst>
          </p:cNvPr>
          <p:cNvSpPr txBox="1"/>
          <p:nvPr/>
        </p:nvSpPr>
        <p:spPr>
          <a:xfrm>
            <a:off x="7564484" y="4080972"/>
            <a:ext cx="934306" cy="461665"/>
          </a:xfrm>
          <a:prstGeom prst="rect">
            <a:avLst/>
          </a:prstGeom>
          <a:noFill/>
          <a:ln>
            <a:solidFill>
              <a:schemeClr val="tx1"/>
            </a:solidFill>
          </a:ln>
        </p:spPr>
        <p:txBody>
          <a:bodyPr wrap="square">
            <a:spAutoFit/>
          </a:bodyPr>
          <a:lstStyle/>
          <a:p>
            <a:pPr algn="ctr">
              <a:defRPr/>
            </a:pPr>
            <a:r>
              <a:rPr lang="sr-Latn-RS" sz="1200" dirty="0">
                <a:latin typeface="+mj-lt"/>
              </a:rPr>
              <a:t>COMFORT INCREASE</a:t>
            </a:r>
          </a:p>
        </p:txBody>
      </p:sp>
      <p:sp>
        <p:nvSpPr>
          <p:cNvPr id="30" name="TextBox 29">
            <a:extLst>
              <a:ext uri="{FF2B5EF4-FFF2-40B4-BE49-F238E27FC236}">
                <a16:creationId xmlns:a16="http://schemas.microsoft.com/office/drawing/2014/main" id="{4DFA43A9-9897-D44D-BFED-43FBBA04D610}"/>
              </a:ext>
            </a:extLst>
          </p:cNvPr>
          <p:cNvSpPr txBox="1"/>
          <p:nvPr/>
        </p:nvSpPr>
        <p:spPr>
          <a:xfrm>
            <a:off x="8804433" y="4151145"/>
            <a:ext cx="1033090" cy="276999"/>
          </a:xfrm>
          <a:prstGeom prst="rect">
            <a:avLst/>
          </a:prstGeom>
          <a:solidFill>
            <a:schemeClr val="bg1"/>
          </a:solidFill>
          <a:ln>
            <a:solidFill>
              <a:schemeClr val="tx1"/>
            </a:solidFill>
          </a:ln>
        </p:spPr>
        <p:txBody>
          <a:bodyPr wrap="square">
            <a:spAutoFit/>
          </a:bodyPr>
          <a:lstStyle/>
          <a:p>
            <a:pPr algn="ctr">
              <a:defRPr/>
            </a:pPr>
            <a:r>
              <a:rPr lang="sr-Latn-RS" sz="1200" b="1" dirty="0">
                <a:latin typeface="+mj-lt"/>
              </a:rPr>
              <a:t>LESS ENERGY</a:t>
            </a:r>
          </a:p>
        </p:txBody>
      </p:sp>
      <p:cxnSp>
        <p:nvCxnSpPr>
          <p:cNvPr id="31" name="Straight Arrow Connector 30">
            <a:extLst>
              <a:ext uri="{FF2B5EF4-FFF2-40B4-BE49-F238E27FC236}">
                <a16:creationId xmlns:a16="http://schemas.microsoft.com/office/drawing/2014/main" id="{4190915E-DE40-BD48-8862-8EF8C3492A4F}"/>
              </a:ext>
            </a:extLst>
          </p:cNvPr>
          <p:cNvCxnSpPr>
            <a:cxnSpLocks/>
            <a:stCxn id="23" idx="2"/>
            <a:endCxn id="22" idx="0"/>
          </p:cNvCxnSpPr>
          <p:nvPr/>
        </p:nvCxnSpPr>
        <p:spPr>
          <a:xfrm>
            <a:off x="2609769" y="4725903"/>
            <a:ext cx="2587808" cy="11146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9206033-967E-6B49-B1B5-09B2674A6EF5}"/>
              </a:ext>
            </a:extLst>
          </p:cNvPr>
          <p:cNvCxnSpPr>
            <a:cxnSpLocks/>
            <a:stCxn id="28" idx="2"/>
            <a:endCxn id="22" idx="0"/>
          </p:cNvCxnSpPr>
          <p:nvPr/>
        </p:nvCxnSpPr>
        <p:spPr>
          <a:xfrm>
            <a:off x="2463847" y="3928499"/>
            <a:ext cx="2733730" cy="191209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5F28574-4520-EC41-9BC1-B34ED8D251ED}"/>
              </a:ext>
            </a:extLst>
          </p:cNvPr>
          <p:cNvCxnSpPr>
            <a:cxnSpLocks/>
            <a:stCxn id="24" idx="2"/>
            <a:endCxn id="22" idx="0"/>
          </p:cNvCxnSpPr>
          <p:nvPr/>
        </p:nvCxnSpPr>
        <p:spPr>
          <a:xfrm flipH="1">
            <a:off x="5197577" y="3728808"/>
            <a:ext cx="515941" cy="21117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4C704F5-1827-DB45-9A53-0EF6CACB6561}"/>
              </a:ext>
            </a:extLst>
          </p:cNvPr>
          <p:cNvCxnSpPr>
            <a:cxnSpLocks/>
            <a:stCxn id="27" idx="2"/>
            <a:endCxn id="22" idx="0"/>
          </p:cNvCxnSpPr>
          <p:nvPr/>
        </p:nvCxnSpPr>
        <p:spPr>
          <a:xfrm flipH="1">
            <a:off x="5197577" y="4034656"/>
            <a:ext cx="4054049" cy="18059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6A393A0-D8B6-C346-8CF8-F2A0C6C83673}"/>
              </a:ext>
            </a:extLst>
          </p:cNvPr>
          <p:cNvCxnSpPr>
            <a:cxnSpLocks/>
            <a:stCxn id="25" idx="2"/>
            <a:endCxn id="22" idx="0"/>
          </p:cNvCxnSpPr>
          <p:nvPr/>
        </p:nvCxnSpPr>
        <p:spPr>
          <a:xfrm flipH="1">
            <a:off x="5197577" y="2983606"/>
            <a:ext cx="2679504" cy="285698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96491D6-8E80-2E47-BCBD-004DC8D092E9}"/>
              </a:ext>
            </a:extLst>
          </p:cNvPr>
          <p:cNvCxnSpPr>
            <a:cxnSpLocks/>
            <a:stCxn id="29" idx="1"/>
            <a:endCxn id="22" idx="0"/>
          </p:cNvCxnSpPr>
          <p:nvPr/>
        </p:nvCxnSpPr>
        <p:spPr>
          <a:xfrm flipH="1">
            <a:off x="5197577" y="4311805"/>
            <a:ext cx="2366907" cy="15287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8FB2DF4-E2DF-9041-9CEE-DCCF3B7EC169}"/>
              </a:ext>
            </a:extLst>
          </p:cNvPr>
          <p:cNvCxnSpPr>
            <a:cxnSpLocks/>
            <a:stCxn id="30" idx="2"/>
            <a:endCxn id="22" idx="0"/>
          </p:cNvCxnSpPr>
          <p:nvPr/>
        </p:nvCxnSpPr>
        <p:spPr>
          <a:xfrm flipH="1">
            <a:off x="5197577" y="4428144"/>
            <a:ext cx="4123401" cy="14124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7C436A0-0989-5143-BBD1-60BB80C66A2E}"/>
              </a:ext>
            </a:extLst>
          </p:cNvPr>
          <p:cNvCxnSpPr>
            <a:cxnSpLocks/>
            <a:stCxn id="26" idx="2"/>
            <a:endCxn id="22" idx="0"/>
          </p:cNvCxnSpPr>
          <p:nvPr/>
        </p:nvCxnSpPr>
        <p:spPr>
          <a:xfrm flipH="1">
            <a:off x="5197577" y="4725903"/>
            <a:ext cx="2835276" cy="11146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547948F-C191-9249-93D0-10181B115DB5}"/>
              </a:ext>
            </a:extLst>
          </p:cNvPr>
          <p:cNvSpPr txBox="1"/>
          <p:nvPr/>
        </p:nvSpPr>
        <p:spPr>
          <a:xfrm>
            <a:off x="8685652" y="2555704"/>
            <a:ext cx="897340" cy="210519"/>
          </a:xfrm>
          <a:prstGeom prst="rect">
            <a:avLst/>
          </a:prstGeom>
          <a:noFill/>
          <a:ln>
            <a:solidFill>
              <a:schemeClr val="tx1"/>
            </a:solidFill>
          </a:ln>
        </p:spPr>
        <p:txBody>
          <a:bodyPr wrap="square">
            <a:spAutoFit/>
          </a:bodyPr>
          <a:lstStyle/>
          <a:p>
            <a:pPr algn="ctr">
              <a:defRPr/>
            </a:pPr>
            <a:endParaRPr lang="en-US" sz="1200" b="1" dirty="0">
              <a:latin typeface="+mj-lt"/>
            </a:endParaRPr>
          </a:p>
        </p:txBody>
      </p:sp>
      <p:cxnSp>
        <p:nvCxnSpPr>
          <p:cNvPr id="40" name="Straight Arrow Connector 39">
            <a:extLst>
              <a:ext uri="{FF2B5EF4-FFF2-40B4-BE49-F238E27FC236}">
                <a16:creationId xmlns:a16="http://schemas.microsoft.com/office/drawing/2014/main" id="{E1A077F3-3DB9-4240-BD8B-13A0A4BDAE9A}"/>
              </a:ext>
            </a:extLst>
          </p:cNvPr>
          <p:cNvCxnSpPr>
            <a:cxnSpLocks/>
            <a:stCxn id="39" idx="2"/>
            <a:endCxn id="22" idx="0"/>
          </p:cNvCxnSpPr>
          <p:nvPr/>
        </p:nvCxnSpPr>
        <p:spPr>
          <a:xfrm flipH="1">
            <a:off x="5197577" y="2766223"/>
            <a:ext cx="3936745" cy="307436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E13B0F8-0149-5846-9688-C182B1403A4B}"/>
              </a:ext>
            </a:extLst>
          </p:cNvPr>
          <p:cNvSpPr txBox="1"/>
          <p:nvPr/>
        </p:nvSpPr>
        <p:spPr>
          <a:xfrm>
            <a:off x="1127718" y="6453599"/>
            <a:ext cx="10267122" cy="338554"/>
          </a:xfrm>
          <a:prstGeom prst="rect">
            <a:avLst/>
          </a:prstGeom>
          <a:solidFill>
            <a:schemeClr val="accent6">
              <a:lumMod val="40000"/>
              <a:lumOff val="60000"/>
            </a:schemeClr>
          </a:solidFill>
          <a:ln w="12700">
            <a:noFill/>
          </a:ln>
        </p:spPr>
        <p:txBody>
          <a:bodyPr wrap="square" rtlCol="0">
            <a:spAutoFit/>
          </a:bodyPr>
          <a:lstStyle/>
          <a:p>
            <a:pPr algn="ctr"/>
            <a:r>
              <a:rPr lang="sr-Latn-CS" sz="1600" dirty="0">
                <a:latin typeface="Arial Narrow" panose="020B0604020202020204" pitchFamily="34" charset="0"/>
                <a:cs typeface="Arial Narrow" panose="020B0604020202020204" pitchFamily="34" charset="0"/>
              </a:rPr>
              <a:t>The Benefit: savings on water CAPEX, OPEC and whole development Energy consumption </a:t>
            </a:r>
            <a:endParaRPr lang="en-US" sz="1600" dirty="0">
              <a:latin typeface="Arial Narrow" panose="020B0604020202020204" pitchFamily="34" charset="0"/>
              <a:cs typeface="Arial Narrow" panose="020B0604020202020204" pitchFamily="34" charset="0"/>
            </a:endParaRPr>
          </a:p>
        </p:txBody>
      </p:sp>
      <p:sp>
        <p:nvSpPr>
          <p:cNvPr id="62" name="Oval 61">
            <a:extLst>
              <a:ext uri="{FF2B5EF4-FFF2-40B4-BE49-F238E27FC236}">
                <a16:creationId xmlns:a16="http://schemas.microsoft.com/office/drawing/2014/main" id="{035AF6F7-4610-004E-8F53-8101C36AB608}"/>
              </a:ext>
            </a:extLst>
          </p:cNvPr>
          <p:cNvSpPr/>
          <p:nvPr/>
        </p:nvSpPr>
        <p:spPr>
          <a:xfrm>
            <a:off x="3951836" y="3091070"/>
            <a:ext cx="3999468" cy="2126973"/>
          </a:xfrm>
          <a:prstGeom prst="ellipse">
            <a:avLst/>
          </a:prstGeom>
          <a:solidFill>
            <a:schemeClr val="accent2">
              <a:lumMod val="60000"/>
              <a:lumOff val="4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a:extLst>
              <a:ext uri="{FF2B5EF4-FFF2-40B4-BE49-F238E27FC236}">
                <a16:creationId xmlns:a16="http://schemas.microsoft.com/office/drawing/2014/main" id="{D0469561-16A1-C945-A27B-7EE344F418C9}"/>
              </a:ext>
            </a:extLst>
          </p:cNvPr>
          <p:cNvSpPr/>
          <p:nvPr/>
        </p:nvSpPr>
        <p:spPr>
          <a:xfrm>
            <a:off x="7033352" y="2243001"/>
            <a:ext cx="3999468" cy="2126973"/>
          </a:xfrm>
          <a:prstGeom prst="ellipse">
            <a:avLst/>
          </a:prstGeom>
          <a:solidFill>
            <a:schemeClr val="accent6">
              <a:lumMod val="60000"/>
              <a:lumOff val="4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8808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9" grpId="0" animBg="1"/>
      <p:bldP spid="45" grpId="0" animBg="1"/>
      <p:bldP spid="62" grpId="0" animBg="1"/>
      <p:bldP spid="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3" y="352843"/>
            <a:ext cx="6032868" cy="461665"/>
          </a:xfrm>
          <a:prstGeom prst="rect">
            <a:avLst/>
          </a:prstGeom>
          <a:noFill/>
          <a:ln>
            <a:noFill/>
          </a:ln>
        </p:spPr>
        <p:txBody>
          <a:bodyPr wrap="square" rtlCol="0">
            <a:spAutoFit/>
          </a:bodyPr>
          <a:lstStyle/>
          <a:p>
            <a:r>
              <a:rPr lang="en-US" sz="2400" b="1" spc="150" dirty="0">
                <a:solidFill>
                  <a:srgbClr val="213F9A"/>
                </a:solidFill>
                <a:latin typeface="Arial Narrow" panose="020B0606020202030204" pitchFamily="34" charset="0"/>
              </a:rPr>
              <a:t>Blue Green Solutions</a:t>
            </a: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1" name="Picture 2" descr="Z:\Branka\F\_PROJEKTI\BGD\Logo Blue Green Solutions Clip art.png">
            <a:extLst>
              <a:ext uri="{FF2B5EF4-FFF2-40B4-BE49-F238E27FC236}">
                <a16:creationId xmlns:a16="http://schemas.microsoft.com/office/drawing/2014/main" id="{768723B0-D1F4-4743-9D1C-91CCB75090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83" y="6191217"/>
            <a:ext cx="2886484" cy="62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C:\Users\cmak\AppData\Local\Microsoft\Windows\Temporary Internet Files\Content.Outlook\FBHSLDAS\grupna (2).png">
            <a:extLst>
              <a:ext uri="{FF2B5EF4-FFF2-40B4-BE49-F238E27FC236}">
                <a16:creationId xmlns:a16="http://schemas.microsoft.com/office/drawing/2014/main" id="{9E8B0AD8-3F8F-9C47-B24F-5249E75C82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4803"/>
          <a:stretch>
            <a:fillRect/>
          </a:stretch>
        </p:blipFill>
        <p:spPr bwMode="auto">
          <a:xfrm>
            <a:off x="342453" y="1583623"/>
            <a:ext cx="7755306" cy="44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84BE50E-79A2-AB41-958D-296B6C38C84D}"/>
              </a:ext>
            </a:extLst>
          </p:cNvPr>
          <p:cNvSpPr/>
          <p:nvPr/>
        </p:nvSpPr>
        <p:spPr>
          <a:xfrm>
            <a:off x="8249363" y="1658088"/>
            <a:ext cx="3396099" cy="4278094"/>
          </a:xfrm>
          <a:prstGeom prst="rect">
            <a:avLst/>
          </a:prstGeom>
        </p:spPr>
        <p:txBody>
          <a:bodyPr wrap="square">
            <a:spAutoFit/>
          </a:bodyPr>
          <a:lstStyle/>
          <a:p>
            <a:r>
              <a:rPr lang="en-GB" altLang="en-US" sz="1600" dirty="0">
                <a:latin typeface="Arial Narrow" panose="020B0604020202020204" pitchFamily="34" charset="0"/>
                <a:cs typeface="Arial Narrow" panose="020B0604020202020204" pitchFamily="34" charset="0"/>
              </a:rPr>
              <a:t>Blue Green Solutions call for rethinking existing ways of planning, designing, constructing, operating and maintaining</a:t>
            </a:r>
            <a:r>
              <a:rPr lang="sr-Latn-CS" altLang="en-US" sz="1600" dirty="0">
                <a:latin typeface="Arial Narrow" panose="020B0604020202020204" pitchFamily="34" charset="0"/>
                <a:cs typeface="Arial Narrow" panose="020B0604020202020204" pitchFamily="34" charset="0"/>
              </a:rPr>
              <a:t> </a:t>
            </a:r>
            <a:r>
              <a:rPr lang="en-GB" altLang="en-US" sz="1600" dirty="0">
                <a:latin typeface="Arial Narrow" panose="020B0604020202020204" pitchFamily="34" charset="0"/>
                <a:cs typeface="Arial Narrow" panose="020B0604020202020204" pitchFamily="34" charset="0"/>
              </a:rPr>
              <a:t>urban water systems (blue assets), urban vegetated areas (green assets), buildings, energy, air quality and city behaviour</a:t>
            </a:r>
            <a:r>
              <a:rPr lang="sr-Latn-CS" altLang="en-US" sz="1600" dirty="0">
                <a:latin typeface="Arial Narrow" panose="020B0604020202020204" pitchFamily="34" charset="0"/>
                <a:cs typeface="Arial Narrow" panose="020B0604020202020204" pitchFamily="34" charset="0"/>
              </a:rPr>
              <a:t> </a:t>
            </a:r>
            <a:r>
              <a:rPr lang="en-GB" altLang="en-US" sz="1600" dirty="0">
                <a:latin typeface="Arial Narrow" panose="020B0604020202020204" pitchFamily="34" charset="0"/>
                <a:cs typeface="Arial Narrow" panose="020B0604020202020204" pitchFamily="34" charset="0"/>
              </a:rPr>
              <a:t>under climate extremes, not as separate systems</a:t>
            </a:r>
            <a:r>
              <a:rPr lang="sr-Latn-CS" altLang="en-US" sz="1600" dirty="0">
                <a:latin typeface="Arial Narrow" panose="020B0604020202020204" pitchFamily="34" charset="0"/>
                <a:cs typeface="Arial Narrow" panose="020B0604020202020204" pitchFamily="34" charset="0"/>
              </a:rPr>
              <a:t> </a:t>
            </a:r>
            <a:r>
              <a:rPr lang="en-GB" altLang="en-US" sz="1600" dirty="0">
                <a:latin typeface="Arial Narrow" panose="020B0604020202020204" pitchFamily="34" charset="0"/>
                <a:cs typeface="Arial Narrow" panose="020B0604020202020204" pitchFamily="34" charset="0"/>
              </a:rPr>
              <a:t>but in combination.</a:t>
            </a:r>
          </a:p>
          <a:p>
            <a:r>
              <a:rPr lang="en-GB" altLang="en-US" sz="1600" dirty="0">
                <a:latin typeface="Arial Narrow" panose="020B0604020202020204" pitchFamily="34" charset="0"/>
                <a:cs typeface="Arial Narrow" panose="020B0604020202020204" pitchFamily="34" charset="0"/>
              </a:rPr>
              <a:t> </a:t>
            </a:r>
            <a:r>
              <a:rPr lang="en-US" altLang="en-US" sz="1600" dirty="0">
                <a:latin typeface="Arial Narrow" panose="020B0604020202020204" pitchFamily="34" charset="0"/>
                <a:cs typeface="Arial Narrow" panose="020B0604020202020204" pitchFamily="34" charset="0"/>
              </a:rPr>
              <a:t>  </a:t>
            </a:r>
          </a:p>
          <a:p>
            <a:r>
              <a:rPr lang="en-GB" altLang="en-US" sz="1600" dirty="0">
                <a:latin typeface="Arial Narrow" panose="020B0604020202020204" pitchFamily="34" charset="0"/>
                <a:cs typeface="Arial Narrow" panose="020B0604020202020204" pitchFamily="34" charset="0"/>
              </a:rPr>
              <a:t>The innovative advantage of this method is the fact that</a:t>
            </a:r>
            <a:r>
              <a:rPr lang="sr-Latn-CS" altLang="en-US" sz="1600" dirty="0">
                <a:latin typeface="Arial Narrow" panose="020B0604020202020204" pitchFamily="34" charset="0"/>
                <a:cs typeface="Arial Narrow" panose="020B0604020202020204" pitchFamily="34" charset="0"/>
              </a:rPr>
              <a:t> </a:t>
            </a:r>
            <a:r>
              <a:rPr lang="en-GB" altLang="en-US" sz="1600" dirty="0">
                <a:latin typeface="Arial Narrow" panose="020B0604020202020204" pitchFamily="34" charset="0"/>
                <a:cs typeface="Arial Narrow" panose="020B0604020202020204" pitchFamily="34" charset="0"/>
              </a:rPr>
              <a:t>interactions between components of urban categories including ecosystem services, are</a:t>
            </a:r>
            <a:r>
              <a:rPr lang="sr-Latn-CS" altLang="en-US" sz="1600" dirty="0">
                <a:latin typeface="Arial Narrow" panose="020B0604020202020204" pitchFamily="34" charset="0"/>
                <a:cs typeface="Arial Narrow" panose="020B0604020202020204" pitchFamily="34" charset="0"/>
              </a:rPr>
              <a:t> </a:t>
            </a:r>
            <a:r>
              <a:rPr lang="en-GB" altLang="en-US" sz="1600" dirty="0">
                <a:latin typeface="Arial Narrow" panose="020B0604020202020204" pitchFamily="34" charset="0"/>
                <a:cs typeface="Arial Narrow" panose="020B0604020202020204" pitchFamily="34" charset="0"/>
              </a:rPr>
              <a:t>quantified, enabling the design team to optimize the whole project, based on parametric results (analysis) and </a:t>
            </a:r>
            <a:r>
              <a:rPr lang="en-US" altLang="en-US" sz="1600" dirty="0">
                <a:latin typeface="Arial Narrow" panose="020B0604020202020204" pitchFamily="34" charset="0"/>
                <a:cs typeface="Arial Narrow" panose="020B0604020202020204" pitchFamily="34" charset="0"/>
              </a:rPr>
              <a:t>with direct</a:t>
            </a:r>
            <a:r>
              <a:rPr lang="sr-Latn-CS" altLang="en-US" sz="1600" dirty="0">
                <a:latin typeface="Arial Narrow" panose="020B0604020202020204" pitchFamily="34" charset="0"/>
                <a:cs typeface="Arial Narrow" panose="020B0604020202020204" pitchFamily="34" charset="0"/>
              </a:rPr>
              <a:t> </a:t>
            </a:r>
            <a:r>
              <a:rPr lang="en-US" altLang="en-US" sz="1600" dirty="0">
                <a:latin typeface="Arial Narrow" panose="020B0604020202020204" pitchFamily="34" charset="0"/>
                <a:cs typeface="Arial Narrow" panose="020B0604020202020204" pitchFamily="34" charset="0"/>
              </a:rPr>
              <a:t>implication on cost and quality.</a:t>
            </a:r>
          </a:p>
        </p:txBody>
      </p:sp>
    </p:spTree>
    <p:extLst>
      <p:ext uri="{BB962C8B-B14F-4D97-AF65-F5344CB8AC3E}">
        <p14:creationId xmlns:p14="http://schemas.microsoft.com/office/powerpoint/2010/main" val="416378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1" y="192148"/>
            <a:ext cx="6118593" cy="830997"/>
          </a:xfrm>
          <a:prstGeom prst="rect">
            <a:avLst/>
          </a:prstGeom>
          <a:noFill/>
          <a:ln>
            <a:noFill/>
          </a:ln>
        </p:spPr>
        <p:txBody>
          <a:bodyPr wrap="square" rtlCol="0">
            <a:spAutoFit/>
          </a:bodyPr>
          <a:lstStyle/>
          <a:p>
            <a:r>
              <a:rPr lang="en-US" sz="2400" b="1" spc="150" dirty="0">
                <a:solidFill>
                  <a:srgbClr val="213F9A"/>
                </a:solidFill>
                <a:latin typeface="Arial Narrow" panose="020B0606020202030204" pitchFamily="34" charset="0"/>
              </a:rPr>
              <a:t>From conventional WWTP to multifunctional resource recycling facility </a:t>
            </a:r>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Content Placeholder 8" descr="CAUPDdelegation@BP_18JUL2018-compressed_Pagina_28.jpg"/>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73989" y="1439863"/>
            <a:ext cx="8950384" cy="5033962"/>
          </a:xfrm>
          <a:prstGeom prst="rect">
            <a:avLst/>
          </a:prstGeom>
        </p:spPr>
      </p:pic>
    </p:spTree>
    <p:extLst>
      <p:ext uri="{BB962C8B-B14F-4D97-AF65-F5344CB8AC3E}">
        <p14:creationId xmlns:p14="http://schemas.microsoft.com/office/powerpoint/2010/main" val="183033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D16653-BEEA-4F85-875C-0D19CE06A0E6}"/>
              </a:ext>
            </a:extLst>
          </p:cNvPr>
          <p:cNvGrpSpPr/>
          <p:nvPr/>
        </p:nvGrpSpPr>
        <p:grpSpPr>
          <a:xfrm>
            <a:off x="6290696" y="218652"/>
            <a:ext cx="5533371" cy="626940"/>
            <a:chOff x="6397228" y="174264"/>
            <a:chExt cx="5533371" cy="626940"/>
          </a:xfrm>
        </p:grpSpPr>
        <p:pic>
          <p:nvPicPr>
            <p:cNvPr id="5" name="Picture 4">
              <a:extLst>
                <a:ext uri="{FF2B5EF4-FFF2-40B4-BE49-F238E27FC236}">
                  <a16:creationId xmlns:a16="http://schemas.microsoft.com/office/drawing/2014/main" id="{43BF310B-6C6B-4857-88E4-6E2F32EC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228" y="174265"/>
              <a:ext cx="4592962" cy="626939"/>
            </a:xfrm>
            <a:prstGeom prst="rect">
              <a:avLst/>
            </a:prstGeom>
          </p:spPr>
        </p:pic>
        <p:pic>
          <p:nvPicPr>
            <p:cNvPr id="6" name="Picture 2" descr="Milutin Milanković – naš čovek među najbrilijantnijim svetskim umovima">
              <a:extLst>
                <a:ext uri="{FF2B5EF4-FFF2-40B4-BE49-F238E27FC236}">
                  <a16:creationId xmlns:a16="http://schemas.microsoft.com/office/drawing/2014/main" id="{E7BE690C-1EF0-447B-B7E7-8CB6449D59B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90190" y="174264"/>
              <a:ext cx="940409" cy="62693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95588C-5F39-4C6B-B739-1C56A78AAEF3}"/>
              </a:ext>
            </a:extLst>
          </p:cNvPr>
          <p:cNvSpPr txBox="1"/>
          <p:nvPr/>
        </p:nvSpPr>
        <p:spPr>
          <a:xfrm>
            <a:off x="367933" y="383926"/>
            <a:ext cx="5533372" cy="461665"/>
          </a:xfrm>
          <a:prstGeom prst="rect">
            <a:avLst/>
          </a:prstGeom>
          <a:noFill/>
          <a:ln>
            <a:noFill/>
          </a:ln>
        </p:spPr>
        <p:txBody>
          <a:bodyPr wrap="square" rtlCol="0">
            <a:spAutoFit/>
          </a:bodyPr>
          <a:lstStyle/>
          <a:p>
            <a:r>
              <a:rPr lang="en-US" sz="2400" b="1" spc="150" dirty="0">
                <a:solidFill>
                  <a:srgbClr val="213F9A"/>
                </a:solidFill>
                <a:latin typeface="Arial Narrow" panose="020B0606020202030204" pitchFamily="34" charset="0"/>
              </a:rPr>
              <a:t>Urban infrastructure and environment</a:t>
            </a:r>
            <a:endParaRPr lang="sr-Latn-RS" b="1" spc="150" dirty="0">
              <a:solidFill>
                <a:srgbClr val="213F9A"/>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1FB3E6D7-EF39-4C67-8703-7C1C906066C0}"/>
              </a:ext>
            </a:extLst>
          </p:cNvPr>
          <p:cNvCxnSpPr>
            <a:cxnSpLocks/>
          </p:cNvCxnSpPr>
          <p:nvPr/>
        </p:nvCxnSpPr>
        <p:spPr>
          <a:xfrm>
            <a:off x="474465" y="1023145"/>
            <a:ext cx="11349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01CF69-DBD0-4B33-9529-C3559F3AFF05}"/>
              </a:ext>
            </a:extLst>
          </p:cNvPr>
          <p:cNvCxnSpPr>
            <a:cxnSpLocks/>
          </p:cNvCxnSpPr>
          <p:nvPr/>
        </p:nvCxnSpPr>
        <p:spPr>
          <a:xfrm>
            <a:off x="474465" y="1067535"/>
            <a:ext cx="1134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Content Placeholder 5">
            <a:extLst>
              <a:ext uri="{FF2B5EF4-FFF2-40B4-BE49-F238E27FC236}">
                <a16:creationId xmlns:a16="http://schemas.microsoft.com/office/drawing/2014/main" id="{CBA1ACB6-1D86-794A-AE98-B7087862E931}"/>
              </a:ext>
            </a:extLst>
          </p:cNvPr>
          <p:cNvPicPr>
            <a:picLocks noChangeAspect="1"/>
          </p:cNvPicPr>
          <p:nvPr/>
        </p:nvPicPr>
        <p:blipFill>
          <a:blip r:embed="rId4"/>
          <a:stretch>
            <a:fillRect/>
          </a:stretch>
        </p:blipFill>
        <p:spPr>
          <a:xfrm>
            <a:off x="474465" y="1397176"/>
            <a:ext cx="7428495" cy="2967757"/>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BFEB56C7-F124-714B-8D17-91F124924B75}"/>
              </a:ext>
            </a:extLst>
          </p:cNvPr>
          <p:cNvPicPr>
            <a:picLocks noChangeAspect="1"/>
          </p:cNvPicPr>
          <p:nvPr/>
        </p:nvPicPr>
        <p:blipFill>
          <a:blip r:embed="rId5"/>
          <a:stretch>
            <a:fillRect/>
          </a:stretch>
        </p:blipFill>
        <p:spPr>
          <a:xfrm>
            <a:off x="790812" y="5055161"/>
            <a:ext cx="1803689" cy="811325"/>
          </a:xfrm>
          <a:prstGeom prst="rect">
            <a:avLst/>
          </a:prstGeom>
        </p:spPr>
      </p:pic>
      <p:pic>
        <p:nvPicPr>
          <p:cNvPr id="17" name="Picture 16" descr="Graphical user interface, text, application, email&#10;&#10;Description automatically generated">
            <a:extLst>
              <a:ext uri="{FF2B5EF4-FFF2-40B4-BE49-F238E27FC236}">
                <a16:creationId xmlns:a16="http://schemas.microsoft.com/office/drawing/2014/main" id="{5C7BD66C-19B0-3C42-9A2F-96F679835EE8}"/>
              </a:ext>
            </a:extLst>
          </p:cNvPr>
          <p:cNvPicPr>
            <a:picLocks noChangeAspect="1"/>
          </p:cNvPicPr>
          <p:nvPr/>
        </p:nvPicPr>
        <p:blipFill>
          <a:blip r:embed="rId6"/>
          <a:stretch>
            <a:fillRect/>
          </a:stretch>
        </p:blipFill>
        <p:spPr>
          <a:xfrm>
            <a:off x="3661083" y="4027967"/>
            <a:ext cx="7957893" cy="2476460"/>
          </a:xfrm>
          <a:prstGeom prst="rect">
            <a:avLst/>
          </a:prstGeom>
        </p:spPr>
      </p:pic>
      <p:sp>
        <p:nvSpPr>
          <p:cNvPr id="11" name="Rectangle 10">
            <a:extLst>
              <a:ext uri="{FF2B5EF4-FFF2-40B4-BE49-F238E27FC236}">
                <a16:creationId xmlns:a16="http://schemas.microsoft.com/office/drawing/2014/main" id="{EE079F6C-F79B-444C-8C0D-69F034DB766B}"/>
              </a:ext>
            </a:extLst>
          </p:cNvPr>
          <p:cNvSpPr/>
          <p:nvPr/>
        </p:nvSpPr>
        <p:spPr>
          <a:xfrm>
            <a:off x="790812" y="5790465"/>
            <a:ext cx="2169055" cy="307777"/>
          </a:xfrm>
          <a:prstGeom prst="rect">
            <a:avLst/>
          </a:prstGeom>
        </p:spPr>
        <p:txBody>
          <a:bodyPr wrap="none">
            <a:spAutoFit/>
          </a:bodyPr>
          <a:lstStyle/>
          <a:p>
            <a:r>
              <a:rPr lang="en-GB" sz="1400" i="1" dirty="0">
                <a:latin typeface="Arial Narrow" panose="020B0604020202020204" pitchFamily="34" charset="0"/>
                <a:cs typeface="Arial Narrow" panose="020B0604020202020204" pitchFamily="34" charset="0"/>
                <a:hlinkClick r:id="rId7"/>
              </a:rPr>
              <a:t>https://www.camelliawater.org</a:t>
            </a:r>
            <a:r>
              <a:rPr lang="en-GB" sz="1400" i="1" dirty="0">
                <a:latin typeface="Arial Narrow" panose="020B0604020202020204" pitchFamily="34" charset="0"/>
                <a:cs typeface="Arial Narrow" panose="020B0604020202020204" pitchFamily="34" charset="0"/>
              </a:rPr>
              <a:t> </a:t>
            </a:r>
          </a:p>
        </p:txBody>
      </p:sp>
    </p:spTree>
    <p:extLst>
      <p:ext uri="{BB962C8B-B14F-4D97-AF65-F5344CB8AC3E}">
        <p14:creationId xmlns:p14="http://schemas.microsoft.com/office/powerpoint/2010/main" val="1003467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889</Words>
  <Application>Microsoft Office PowerPoint</Application>
  <PresentationFormat>Widescreen</PresentationFormat>
  <Paragraphs>161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details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 Markovic</dc:creator>
  <cp:lastModifiedBy>ENVY</cp:lastModifiedBy>
  <cp:revision>52</cp:revision>
  <dcterms:created xsi:type="dcterms:W3CDTF">2020-11-02T12:12:56Z</dcterms:created>
  <dcterms:modified xsi:type="dcterms:W3CDTF">2020-12-27T15:08:42Z</dcterms:modified>
</cp:coreProperties>
</file>